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34"/>
  </p:notesMasterIdLst>
  <p:sldIdLst>
    <p:sldId id="256" r:id="rId2"/>
    <p:sldId id="257" r:id="rId3"/>
    <p:sldId id="324" r:id="rId4"/>
    <p:sldId id="328" r:id="rId5"/>
    <p:sldId id="329" r:id="rId6"/>
    <p:sldId id="327" r:id="rId7"/>
    <p:sldId id="326" r:id="rId8"/>
    <p:sldId id="330" r:id="rId9"/>
    <p:sldId id="331" r:id="rId10"/>
    <p:sldId id="332" r:id="rId11"/>
    <p:sldId id="333" r:id="rId12"/>
    <p:sldId id="334" r:id="rId13"/>
    <p:sldId id="437" r:id="rId14"/>
    <p:sldId id="436" r:id="rId15"/>
    <p:sldId id="435" r:id="rId16"/>
    <p:sldId id="434" r:id="rId17"/>
    <p:sldId id="432" r:id="rId18"/>
    <p:sldId id="428" r:id="rId19"/>
    <p:sldId id="430" r:id="rId20"/>
    <p:sldId id="429" r:id="rId21"/>
    <p:sldId id="438" r:id="rId22"/>
    <p:sldId id="413" r:id="rId23"/>
    <p:sldId id="427" r:id="rId24"/>
    <p:sldId id="426" r:id="rId25"/>
    <p:sldId id="425" r:id="rId26"/>
    <p:sldId id="424" r:id="rId27"/>
    <p:sldId id="423" r:id="rId28"/>
    <p:sldId id="422" r:id="rId29"/>
    <p:sldId id="421" r:id="rId30"/>
    <p:sldId id="420" r:id="rId31"/>
    <p:sldId id="419" r:id="rId32"/>
    <p:sldId id="418" r:id="rId33"/>
    <p:sldId id="417" r:id="rId34"/>
    <p:sldId id="416" r:id="rId35"/>
    <p:sldId id="415" r:id="rId36"/>
    <p:sldId id="414" r:id="rId37"/>
    <p:sldId id="321" r:id="rId38"/>
    <p:sldId id="319" r:id="rId39"/>
    <p:sldId id="322" r:id="rId40"/>
    <p:sldId id="338" r:id="rId41"/>
    <p:sldId id="476" r:id="rId42"/>
    <p:sldId id="439" r:id="rId43"/>
    <p:sldId id="340" r:id="rId44"/>
    <p:sldId id="345" r:id="rId45"/>
    <p:sldId id="339" r:id="rId46"/>
    <p:sldId id="346" r:id="rId47"/>
    <p:sldId id="353" r:id="rId48"/>
    <p:sldId id="347" r:id="rId49"/>
    <p:sldId id="352" r:id="rId50"/>
    <p:sldId id="351" r:id="rId51"/>
    <p:sldId id="350" r:id="rId52"/>
    <p:sldId id="349" r:id="rId53"/>
    <p:sldId id="348" r:id="rId54"/>
    <p:sldId id="354" r:id="rId55"/>
    <p:sldId id="356" r:id="rId56"/>
    <p:sldId id="355" r:id="rId57"/>
    <p:sldId id="358" r:id="rId58"/>
    <p:sldId id="359" r:id="rId59"/>
    <p:sldId id="360" r:id="rId60"/>
    <p:sldId id="357" r:id="rId61"/>
    <p:sldId id="361" r:id="rId62"/>
    <p:sldId id="440" r:id="rId63"/>
    <p:sldId id="377" r:id="rId64"/>
    <p:sldId id="365" r:id="rId65"/>
    <p:sldId id="378" r:id="rId66"/>
    <p:sldId id="364" r:id="rId67"/>
    <p:sldId id="367" r:id="rId68"/>
    <p:sldId id="362" r:id="rId69"/>
    <p:sldId id="388" r:id="rId70"/>
    <p:sldId id="387" r:id="rId71"/>
    <p:sldId id="386" r:id="rId72"/>
    <p:sldId id="385" r:id="rId73"/>
    <p:sldId id="384" r:id="rId74"/>
    <p:sldId id="383" r:id="rId75"/>
    <p:sldId id="382" r:id="rId76"/>
    <p:sldId id="381" r:id="rId77"/>
    <p:sldId id="380" r:id="rId78"/>
    <p:sldId id="389" r:id="rId79"/>
    <p:sldId id="390" r:id="rId80"/>
    <p:sldId id="369" r:id="rId81"/>
    <p:sldId id="368" r:id="rId82"/>
    <p:sldId id="391" r:id="rId83"/>
    <p:sldId id="370" r:id="rId84"/>
    <p:sldId id="392" r:id="rId85"/>
    <p:sldId id="393" r:id="rId86"/>
    <p:sldId id="394" r:id="rId87"/>
    <p:sldId id="395" r:id="rId88"/>
    <p:sldId id="396" r:id="rId89"/>
    <p:sldId id="399" r:id="rId90"/>
    <p:sldId id="397" r:id="rId91"/>
    <p:sldId id="398" r:id="rId92"/>
    <p:sldId id="401" r:id="rId93"/>
    <p:sldId id="403" r:id="rId94"/>
    <p:sldId id="404" r:id="rId95"/>
    <p:sldId id="405" r:id="rId96"/>
    <p:sldId id="406" r:id="rId97"/>
    <p:sldId id="441" r:id="rId98"/>
    <p:sldId id="442" r:id="rId99"/>
    <p:sldId id="407" r:id="rId100"/>
    <p:sldId id="443" r:id="rId101"/>
    <p:sldId id="445" r:id="rId102"/>
    <p:sldId id="444" r:id="rId103"/>
    <p:sldId id="410" r:id="rId104"/>
    <p:sldId id="408" r:id="rId105"/>
    <p:sldId id="458" r:id="rId106"/>
    <p:sldId id="457" r:id="rId107"/>
    <p:sldId id="456" r:id="rId108"/>
    <p:sldId id="455" r:id="rId109"/>
    <p:sldId id="454" r:id="rId110"/>
    <p:sldId id="453" r:id="rId111"/>
    <p:sldId id="452" r:id="rId112"/>
    <p:sldId id="451" r:id="rId113"/>
    <p:sldId id="450" r:id="rId114"/>
    <p:sldId id="449" r:id="rId115"/>
    <p:sldId id="448" r:id="rId116"/>
    <p:sldId id="447" r:id="rId117"/>
    <p:sldId id="446" r:id="rId118"/>
    <p:sldId id="460" r:id="rId119"/>
    <p:sldId id="475" r:id="rId120"/>
    <p:sldId id="461" r:id="rId121"/>
    <p:sldId id="462" r:id="rId122"/>
    <p:sldId id="474" r:id="rId123"/>
    <p:sldId id="473" r:id="rId124"/>
    <p:sldId id="472" r:id="rId125"/>
    <p:sldId id="471" r:id="rId126"/>
    <p:sldId id="470" r:id="rId127"/>
    <p:sldId id="469" r:id="rId128"/>
    <p:sldId id="467" r:id="rId129"/>
    <p:sldId id="466" r:id="rId130"/>
    <p:sldId id="464" r:id="rId131"/>
    <p:sldId id="463" r:id="rId132"/>
    <p:sldId id="312" r:id="rId13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35"/>
    </p:embeddedFont>
    <p:embeddedFont>
      <p:font typeface="Helvetica Neue" panose="020B0604020202020204" charset="0"/>
      <p:regular r:id="rId136"/>
      <p:bold r:id="rId137"/>
      <p:italic r:id="rId138"/>
      <p:boldItalic r:id="rId139"/>
    </p:embeddedFont>
    <p:embeddedFont>
      <p:font typeface="Roboto Slab" pitchFamily="2" charset="0"/>
      <p:regular r:id="rId140"/>
      <p:bold r:id="rId141"/>
    </p:embeddedFont>
    <p:embeddedFont>
      <p:font typeface="Source Sans Pro" panose="020B0503030403020204" pitchFamily="34" charset="0"/>
      <p:regular r:id="rId142"/>
      <p:bold r:id="rId143"/>
      <p:italic r:id="rId144"/>
      <p:boldItalic r:id="rId1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9B7"/>
    <a:srgbClr val="FFDEA7"/>
    <a:srgbClr val="963334"/>
    <a:srgbClr val="8BAB42"/>
    <a:srgbClr val="3A81BA"/>
    <a:srgbClr val="E6E6E6"/>
    <a:srgbClr val="499649"/>
    <a:srgbClr val="009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AFB6C-6D59-4256-A189-890E608D930A}">
  <a:tblStyle styleId="{172AFB6C-6D59-4256-A189-890E608D93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595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4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font" Target="fonts/font5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6.fntdata"/><Relationship Id="rId14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font" Target="fonts/font1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7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font" Target="fonts/font9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font" Target="fonts/font10.fntdata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6244d551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6244d551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37614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09873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74671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6261375fd3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6261375fd3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64745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39109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17475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77787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18938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20092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43545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18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08333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41569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80240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17806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8727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57012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01878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49686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8003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86433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6261375fd3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6261375fd3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24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12423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16210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63781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74406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13723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90285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54492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60140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97389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93385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016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80795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32110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2128cfab0d2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2128cfab0d2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042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06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105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921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63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04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783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152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518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510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68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173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06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968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770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86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592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90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715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709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879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754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744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3998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6261375fd3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6261375fd3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698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244d5519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244d5519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2545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244d5519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244d5519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95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7300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244d5519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244d5519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5423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244d5519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244d5519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3738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6261375fd3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6261375fd3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3728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071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9938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6889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5693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0037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2773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4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7302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7834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7130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5459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2526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5651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3167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6587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2036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0603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6261375fd3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6261375fd3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82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4964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3072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2781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6918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7881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9353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016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0210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4994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8385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78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7674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0506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4873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13516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0112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3040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969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1318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069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2035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6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38296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14715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72054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7081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04480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10079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80675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81180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49031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86875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17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22942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16469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5882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7835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03116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9255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1484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47537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8801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90270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44d5519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44d5519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1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16" name="Google Shape;16;p4"/>
          <p:cNvGrpSpPr/>
          <p:nvPr/>
        </p:nvGrpSpPr>
        <p:grpSpPr>
          <a:xfrm>
            <a:off x="3593400" y="1074285"/>
            <a:ext cx="1957200" cy="1093200"/>
            <a:chOff x="3593400" y="1760085"/>
            <a:chExt cx="1957200" cy="1093200"/>
          </a:xfrm>
        </p:grpSpPr>
        <p:sp>
          <p:nvSpPr>
            <p:cNvPr id="17" name="Google Shape;17;p4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" name="Google Shape;18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" name="Google Shape;20;p4"/>
          <p:cNvCxnSpPr>
            <a:endCxn id="18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4"/>
          <p:cNvCxnSpPr/>
          <p:nvPr/>
        </p:nvCxnSpPr>
        <p:spPr>
          <a:xfrm rot="10800000">
            <a:off x="4114800" y="269685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4"/>
          <p:cNvCxnSpPr/>
          <p:nvPr/>
        </p:nvCxnSpPr>
        <p:spPr>
          <a:xfrm rot="10800000" flipH="1">
            <a:off x="4749075" y="753125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3329992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5873834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5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70.png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ctrTitle"/>
          </p:nvPr>
        </p:nvSpPr>
        <p:spPr>
          <a:xfrm>
            <a:off x="573899" y="748725"/>
            <a:ext cx="8312029" cy="1546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800" dirty="0">
                <a:solidFill>
                  <a:schemeClr val="lt1"/>
                </a:solidFill>
              </a:rPr>
              <a:t>Recovering Single-Crossing Preferences From Approval Ballots</a:t>
            </a:r>
            <a:endParaRPr lang="en-GB"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lvl="0"/>
            <a:r>
              <a:rPr lang="en-GB" sz="3600" dirty="0">
                <a:solidFill>
                  <a:schemeClr val="lt1"/>
                </a:solidFill>
              </a:rPr>
              <a:t>Andrei Constantinescu</a:t>
            </a:r>
            <a:br>
              <a:rPr lang="en-GB" sz="3600" dirty="0">
                <a:solidFill>
                  <a:schemeClr val="lt1"/>
                </a:solidFill>
              </a:rPr>
            </a:br>
            <a:r>
              <a:rPr lang="en" sz="2800" b="0" dirty="0">
                <a:solidFill>
                  <a:schemeClr val="lt1"/>
                </a:solidFill>
              </a:rPr>
              <a:t>Roger Wattenhofer</a:t>
            </a:r>
            <a:endParaRPr sz="2800" b="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dirty="0">
              <a:solidFill>
                <a:schemeClr val="lt1"/>
              </a:solidFill>
            </a:endParaRPr>
          </a:p>
        </p:txBody>
      </p:sp>
      <p:pic>
        <p:nvPicPr>
          <p:cNvPr id="48" name="Google Shape;4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300" y="5806225"/>
            <a:ext cx="1280250" cy="2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2"/>
          <p:cNvSpPr txBox="1"/>
          <p:nvPr/>
        </p:nvSpPr>
        <p:spPr>
          <a:xfrm>
            <a:off x="5657328" y="5374207"/>
            <a:ext cx="3228600" cy="46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</a:t>
            </a:r>
            <a:r>
              <a:rPr lang="en" sz="1700">
                <a:solidFill>
                  <a:schemeClr val="lt1"/>
                </a:solidFill>
              </a:rPr>
              <a:t>tributed </a:t>
            </a:r>
            <a:r>
              <a:rPr lang="en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</a:t>
            </a:r>
            <a:r>
              <a:rPr lang="en" sz="1700">
                <a:solidFill>
                  <a:schemeClr val="lt1"/>
                </a:solidFill>
              </a:rPr>
              <a:t>mputing Group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0290" y="4703847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415" y="4703839"/>
            <a:ext cx="1428750" cy="190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4016827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4016883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193;p21">
            <a:extLst>
              <a:ext uri="{FF2B5EF4-FFF2-40B4-BE49-F238E27FC236}">
                <a16:creationId xmlns:a16="http://schemas.microsoft.com/office/drawing/2014/main" id="{BEE311EA-35A3-4BE9-B615-F3E6BF6BC0F2}"/>
              </a:ext>
            </a:extLst>
          </p:cNvPr>
          <p:cNvSpPr txBox="1"/>
          <p:nvPr/>
        </p:nvSpPr>
        <p:spPr>
          <a:xfrm>
            <a:off x="4016659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4016659" y="176856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" name="Google Shape;193;p21">
            <a:extLst>
              <a:ext uri="{FF2B5EF4-FFF2-40B4-BE49-F238E27FC236}">
                <a16:creationId xmlns:a16="http://schemas.microsoft.com/office/drawing/2014/main" id="{979B5D4D-67F2-4490-99C6-A4ACA06C1E76}"/>
              </a:ext>
            </a:extLst>
          </p:cNvPr>
          <p:cNvSpPr txBox="1"/>
          <p:nvPr/>
        </p:nvSpPr>
        <p:spPr>
          <a:xfrm>
            <a:off x="3623897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3623953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3623953" y="30129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3623896" y="176856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" name="Google Shape;193;p21">
            <a:extLst>
              <a:ext uri="{FF2B5EF4-FFF2-40B4-BE49-F238E27FC236}">
                <a16:creationId xmlns:a16="http://schemas.microsoft.com/office/drawing/2014/main" id="{28D4E207-FCEF-4952-8B96-C53605F5D294}"/>
              </a:ext>
            </a:extLst>
          </p:cNvPr>
          <p:cNvSpPr txBox="1"/>
          <p:nvPr/>
        </p:nvSpPr>
        <p:spPr>
          <a:xfrm>
            <a:off x="4409899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4409897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4409898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4409896" y="176856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Google Shape;193;p21">
            <a:extLst>
              <a:ext uri="{FF2B5EF4-FFF2-40B4-BE49-F238E27FC236}">
                <a16:creationId xmlns:a16="http://schemas.microsoft.com/office/drawing/2014/main" id="{A7549C40-0906-4AE5-903B-B47684A0C342}"/>
              </a:ext>
            </a:extLst>
          </p:cNvPr>
          <p:cNvSpPr txBox="1"/>
          <p:nvPr/>
        </p:nvSpPr>
        <p:spPr>
          <a:xfrm>
            <a:off x="4802634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4802633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4802633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4802465" y="176856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7830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GB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379;p32">
            <a:extLst>
              <a:ext uri="{FF2B5EF4-FFF2-40B4-BE49-F238E27FC236}">
                <a16:creationId xmlns:a16="http://schemas.microsoft.com/office/drawing/2014/main" id="{36FC56CE-9B97-4F90-8247-3C1A86CCFC5E}"/>
              </a:ext>
            </a:extLst>
          </p:cNvPr>
          <p:cNvSpPr txBox="1"/>
          <p:nvPr/>
        </p:nvSpPr>
        <p:spPr>
          <a:xfrm>
            <a:off x="6411007" y="3977146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solidFill>
                  <a:srgbClr val="FF0000"/>
                </a:solidFill>
                <a:ea typeface="Roboto Slab"/>
                <a:cs typeface="Roboto Slab"/>
                <a:sym typeface="Roboto Slab"/>
              </a:rPr>
              <a:t>Only 2 options left!</a:t>
            </a:r>
            <a:endParaRPr lang="en-US" sz="2300" b="1" dirty="0"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AB730D71-DD08-47F7-8945-0380E1224658}"/>
                  </a:ext>
                </a:extLst>
              </p:cNvPr>
              <p:cNvSpPr txBox="1"/>
              <p:nvPr/>
            </p:nvSpPr>
            <p:spPr>
              <a:xfrm>
                <a:off x="310050" y="5582783"/>
                <a:ext cx="8523899" cy="538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What about the missing edges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1−3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2−4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?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We don’t mind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: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AB730D71-DD08-47F7-8945-0380E1224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5582783"/>
                <a:ext cx="8523899" cy="538579"/>
              </a:xfrm>
              <a:prstGeom prst="rect">
                <a:avLst/>
              </a:prstGeom>
              <a:blipFill>
                <a:blip r:embed="rId5"/>
                <a:stretch>
                  <a:fillRect l="-1001" r="-858" b="-15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1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GB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379;p32">
            <a:extLst>
              <a:ext uri="{FF2B5EF4-FFF2-40B4-BE49-F238E27FC236}">
                <a16:creationId xmlns:a16="http://schemas.microsoft.com/office/drawing/2014/main" id="{36FC56CE-9B97-4F90-8247-3C1A86CCFC5E}"/>
              </a:ext>
            </a:extLst>
          </p:cNvPr>
          <p:cNvSpPr txBox="1"/>
          <p:nvPr/>
        </p:nvSpPr>
        <p:spPr>
          <a:xfrm>
            <a:off x="6411007" y="3977146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solidFill>
                  <a:srgbClr val="FF0000"/>
                </a:solidFill>
                <a:ea typeface="Roboto Slab"/>
                <a:cs typeface="Roboto Slab"/>
                <a:sym typeface="Roboto Slab"/>
              </a:rPr>
              <a:t>Only 2 options left!</a:t>
            </a:r>
            <a:endParaRPr lang="en-US" sz="2300" b="1" dirty="0"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AB730D71-DD08-47F7-8945-0380E1224658}"/>
                  </a:ext>
                </a:extLst>
              </p:cNvPr>
              <p:cNvSpPr txBox="1"/>
              <p:nvPr/>
            </p:nvSpPr>
            <p:spPr>
              <a:xfrm>
                <a:off x="310050" y="5582783"/>
                <a:ext cx="8523899" cy="538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What about the missing edges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1−3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2−4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?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We don’t mind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: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AB730D71-DD08-47F7-8945-0380E1224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5582783"/>
                <a:ext cx="8523899" cy="538579"/>
              </a:xfrm>
              <a:prstGeom prst="rect">
                <a:avLst/>
              </a:prstGeom>
              <a:blipFill>
                <a:blip r:embed="rId5"/>
                <a:stretch>
                  <a:fillRect l="-1001" r="-858" b="-15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5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GB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379;p32">
            <a:extLst>
              <a:ext uri="{FF2B5EF4-FFF2-40B4-BE49-F238E27FC236}">
                <a16:creationId xmlns:a16="http://schemas.microsoft.com/office/drawing/2014/main" id="{36FC56CE-9B97-4F90-8247-3C1A86CCFC5E}"/>
              </a:ext>
            </a:extLst>
          </p:cNvPr>
          <p:cNvSpPr txBox="1"/>
          <p:nvPr/>
        </p:nvSpPr>
        <p:spPr>
          <a:xfrm>
            <a:off x="6411007" y="3977146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solidFill>
                  <a:srgbClr val="FF0000"/>
                </a:solidFill>
                <a:ea typeface="Roboto Slab"/>
                <a:cs typeface="Roboto Slab"/>
                <a:sym typeface="Roboto Slab"/>
              </a:rPr>
              <a:t>Only 2 options left!</a:t>
            </a:r>
            <a:endParaRPr lang="en-US" sz="2300" b="1" dirty="0"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AB730D71-DD08-47F7-8945-0380E1224658}"/>
                  </a:ext>
                </a:extLst>
              </p:cNvPr>
              <p:cNvSpPr txBox="1"/>
              <p:nvPr/>
            </p:nvSpPr>
            <p:spPr>
              <a:xfrm>
                <a:off x="310050" y="5582783"/>
                <a:ext cx="8523899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What about the missing edges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1−3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2−4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?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We don’t mind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:</a:t>
                </a:r>
              </a:p>
              <a:p>
                <a:pPr lvl="0" algn="ctr"/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Take a topological sorting without them and extend it.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AB730D71-DD08-47F7-8945-0380E1224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5582783"/>
                <a:ext cx="8523899" cy="892522"/>
              </a:xfrm>
              <a:prstGeom prst="rect">
                <a:avLst/>
              </a:prstGeom>
              <a:blipFill>
                <a:blip r:embed="rId5"/>
                <a:stretch>
                  <a:fillRect l="-1001" r="-858" b="-89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6549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5.</a:t>
            </a:r>
            <a:endParaRPr lang="en-GB" sz="6000" dirty="0">
              <a:solidFill>
                <a:srgbClr val="CFD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colorful graph</a:t>
            </a:r>
            <a:endParaRPr lang="en-GB" dirty="0"/>
          </a:p>
        </p:txBody>
      </p:sp>
      <p:sp>
        <p:nvSpPr>
          <p:cNvPr id="525" name="Google Shape;525;p39"/>
          <p:cNvSpPr txBox="1"/>
          <p:nvPr/>
        </p:nvSpPr>
        <p:spPr>
          <a:xfrm>
            <a:off x="1546025" y="3581425"/>
            <a:ext cx="7053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And its acyclic orientations</a:t>
            </a:r>
            <a:endParaRPr sz="2500" b="1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FCF84-37BD-4E60-BA5F-18242632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035" y="196185"/>
            <a:ext cx="2945486" cy="25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2420"/>
      </p:ext>
    </p:extLst>
  </p:cSld>
  <p:clrMapOvr>
    <a:masterClrMapping/>
  </p:clrMapOvr>
  <p:transition spd="slow">
    <p:push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264105"/>
      </p:ext>
    </p:extLst>
  </p:cSld>
  <p:clrMapOvr>
    <a:masterClrMapping/>
  </p:clrMapOvr>
  <p:transition spd="slow">
    <p:push dir="u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8754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29993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/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𝟒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𝟏𝟔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blipFill>
                <a:blip r:embed="rId7"/>
                <a:stretch>
                  <a:fillRect l="-2801" r="-3081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21154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016659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802465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4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/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𝟒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𝟏𝟔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blipFill>
                <a:blip r:embed="rId7"/>
                <a:stretch>
                  <a:fillRect l="-2801" r="-3081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33057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/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𝟒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𝟏𝟔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blipFill>
                <a:blip r:embed="rId7"/>
                <a:stretch>
                  <a:fillRect l="-2801" r="-3081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4453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/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𝟒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𝟏𝟔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blipFill>
                <a:blip r:embed="rId7"/>
                <a:stretch>
                  <a:fillRect l="-2801" r="-3081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38386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no solution.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/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𝟒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𝟏𝟔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blipFill>
                <a:blip r:embed="rId7"/>
                <a:stretch>
                  <a:fillRect l="-2801" r="-3081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40840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/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𝟒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𝟏𝟔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blipFill>
                <a:blip r:embed="rId7"/>
                <a:stretch>
                  <a:fillRect l="-2801" r="-3081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3077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In general no,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/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𝟒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𝟏𝟔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blipFill>
                <a:blip r:embed="rId7"/>
                <a:stretch>
                  <a:fillRect l="-2801" r="-3081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14666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In general no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, but </a:t>
                </a:r>
                <a:r>
                  <a:rPr lang="en-US" sz="2300" b="1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/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𝟒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𝟏𝟔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blipFill>
                <a:blip r:embed="rId7"/>
                <a:stretch>
                  <a:fillRect l="-2801" r="-3081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317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Hypothesis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Graph construction failed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e.g. consider adding “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2∉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1, 3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” to the first example.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Monochromatic cycle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no solution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Otherwise? Always a solution?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In general no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, but </a:t>
                </a:r>
                <a:r>
                  <a:rPr lang="en-US" sz="2300" b="1" dirty="0">
                    <a:solidFill>
                      <a:srgbClr val="00B05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yes for colorful graphs produced from binary matrices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!</a:t>
                </a:r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662237"/>
              </a:xfrm>
              <a:prstGeom prst="rect">
                <a:avLst/>
              </a:prstGeom>
              <a:blipFill>
                <a:blip r:embed="rId3"/>
                <a:stretch>
                  <a:fillRect l="-1114" t="-229" b="-2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022ED0-0B68-4DEB-A0AD-FFA92290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0" y="3763790"/>
            <a:ext cx="1820676" cy="253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2CDA-7606-4988-BBE4-7BBAF980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7" y="3763790"/>
            <a:ext cx="2945486" cy="2575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/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𝟒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7" name="Google Shape;379;p32">
                <a:extLst>
                  <a:ext uri="{FF2B5EF4-FFF2-40B4-BE49-F238E27FC236}">
                    <a16:creationId xmlns:a16="http://schemas.microsoft.com/office/drawing/2014/main" id="{B0ABA9E3-3C11-42D2-ABAD-09B3B29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87" y="3582981"/>
                <a:ext cx="2174193" cy="900537"/>
              </a:xfrm>
              <a:prstGeom prst="rect">
                <a:avLst/>
              </a:prstGeom>
              <a:blipFill>
                <a:blip r:embed="rId6"/>
                <a:stretch>
                  <a:fillRect l="-2801" r="-30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/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𝟒</m:t>
                        </m:r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𝟏𝟔</m:t>
                    </m:r>
                  </m:oMath>
                </a14:m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 options to try.</a:t>
                </a:r>
              </a:p>
            </p:txBody>
          </p:sp>
        </mc:Choice>
        <mc:Fallback>
          <p:sp>
            <p:nvSpPr>
              <p:cNvPr id="8" name="Google Shape;379;p32">
                <a:extLst>
                  <a:ext uri="{FF2B5EF4-FFF2-40B4-BE49-F238E27FC236}">
                    <a16:creationId xmlns:a16="http://schemas.microsoft.com/office/drawing/2014/main" id="{550A6794-07AF-413B-8678-BDD591E02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43" y="5400318"/>
                <a:ext cx="2174193" cy="922851"/>
              </a:xfrm>
              <a:prstGeom prst="rect">
                <a:avLst/>
              </a:prstGeom>
              <a:blipFill>
                <a:blip r:embed="rId7"/>
                <a:stretch>
                  <a:fillRect l="-2801" r="-3081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86F76648-6DDC-4362-B2B4-4E4A70ECC865}"/>
              </a:ext>
            </a:extLst>
          </p:cNvPr>
          <p:cNvSpPr txBox="1"/>
          <p:nvPr/>
        </p:nvSpPr>
        <p:spPr>
          <a:xfrm>
            <a:off x="2847924" y="4515069"/>
            <a:ext cx="310271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00B0F0"/>
                </a:solidFill>
                <a:ea typeface="Roboto Slab"/>
                <a:cs typeface="Roboto Slab"/>
                <a:sym typeface="Roboto Slab"/>
              </a:rPr>
              <a:t>“Colorful graphs”</a:t>
            </a:r>
          </a:p>
        </p:txBody>
      </p:sp>
    </p:spTree>
    <p:extLst>
      <p:ext uri="{BB962C8B-B14F-4D97-AF65-F5344CB8AC3E}">
        <p14:creationId xmlns:p14="http://schemas.microsoft.com/office/powerpoint/2010/main" val="30433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60960" y="29826"/>
            <a:ext cx="927608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Glimpse of the Proof (1): Low Level</a:t>
            </a:r>
            <a:endParaRPr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711C6-C730-4318-864B-60C5A1FB7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56219"/>
            <a:ext cx="4145280" cy="260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1F80A-0820-43BF-9037-399D76D74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3950977"/>
            <a:ext cx="3939857" cy="2703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BCF67-0A5C-4BAC-A067-62F8D94C1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281" y="1412240"/>
            <a:ext cx="4973578" cy="4372940"/>
          </a:xfrm>
          <a:prstGeom prst="rect">
            <a:avLst/>
          </a:prstGeom>
        </p:spPr>
      </p:pic>
      <p:sp>
        <p:nvSpPr>
          <p:cNvPr id="12" name="Google Shape;379;p32">
            <a:extLst>
              <a:ext uri="{FF2B5EF4-FFF2-40B4-BE49-F238E27FC236}">
                <a16:creationId xmlns:a16="http://schemas.microsoft.com/office/drawing/2014/main" id="{8F4EBA44-4FF8-4ED5-9257-FCBF46E66F80}"/>
              </a:ext>
            </a:extLst>
          </p:cNvPr>
          <p:cNvSpPr txBox="1"/>
          <p:nvPr/>
        </p:nvSpPr>
        <p:spPr>
          <a:xfrm>
            <a:off x="3952240" y="6070055"/>
            <a:ext cx="519176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rgbClr val="FF0000"/>
                </a:solidFill>
                <a:ea typeface="Roboto Slab"/>
                <a:cs typeface="Roboto Slab"/>
                <a:sym typeface="Roboto Slab"/>
              </a:rPr>
              <a:t>Harder cases: Computer-Aided</a:t>
            </a:r>
          </a:p>
        </p:txBody>
      </p:sp>
    </p:spTree>
    <p:extLst>
      <p:ext uri="{BB962C8B-B14F-4D97-AF65-F5344CB8AC3E}">
        <p14:creationId xmlns:p14="http://schemas.microsoft.com/office/powerpoint/2010/main" val="17570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60960" y="29826"/>
            <a:ext cx="927608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Glimpse of the Proof (2): High Level</a:t>
            </a:r>
            <a:endParaRPr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DC47E-B40D-4A2D-92E6-783952900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77" y="1225302"/>
            <a:ext cx="2439045" cy="2727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B3483-AA8D-4FBE-BD22-0ACCB761D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934" y="1225302"/>
            <a:ext cx="2974184" cy="2850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25A30-D254-40A1-AFA5-FED2C93FE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04" y="1298191"/>
            <a:ext cx="2526002" cy="2581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4F309-17FC-4624-9F52-2704AC965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77" y="4310765"/>
            <a:ext cx="2253566" cy="2098429"/>
          </a:xfrm>
          <a:prstGeom prst="rect">
            <a:avLst/>
          </a:prstGeom>
        </p:spPr>
      </p:pic>
      <p:pic>
        <p:nvPicPr>
          <p:cNvPr id="3078" name="Picture 6" descr="File:Red Cross - Wikimedia Commons">
            <a:extLst>
              <a:ext uri="{FF2B5EF4-FFF2-40B4-BE49-F238E27FC236}">
                <a16:creationId xmlns:a16="http://schemas.microsoft.com/office/drawing/2014/main" id="{F646B40D-B5AC-48CD-BDFF-5D9E15A5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89" y="4211141"/>
            <a:ext cx="2041604" cy="20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379;p32">
            <a:extLst>
              <a:ext uri="{FF2B5EF4-FFF2-40B4-BE49-F238E27FC236}">
                <a16:creationId xmlns:a16="http://schemas.microsoft.com/office/drawing/2014/main" id="{7DAE855A-D057-4634-9D87-FD9B8E69CEE5}"/>
              </a:ext>
            </a:extLst>
          </p:cNvPr>
          <p:cNvSpPr txBox="1"/>
          <p:nvPr/>
        </p:nvSpPr>
        <p:spPr>
          <a:xfrm>
            <a:off x="319804" y="4642562"/>
            <a:ext cx="2386506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chemeClr val="tx1"/>
                </a:solidFill>
                <a:ea typeface="Roboto Slab"/>
                <a:cs typeface="Roboto Slab"/>
                <a:sym typeface="Roboto Slab"/>
              </a:rPr>
              <a:t>Only triangles matter!</a:t>
            </a:r>
          </a:p>
        </p:txBody>
      </p:sp>
      <p:sp>
        <p:nvSpPr>
          <p:cNvPr id="17" name="Google Shape;379;p32">
            <a:extLst>
              <a:ext uri="{FF2B5EF4-FFF2-40B4-BE49-F238E27FC236}">
                <a16:creationId xmlns:a16="http://schemas.microsoft.com/office/drawing/2014/main" id="{C581EE3E-27D4-456E-BD50-C66D97533D75}"/>
              </a:ext>
            </a:extLst>
          </p:cNvPr>
          <p:cNvSpPr txBox="1"/>
          <p:nvPr/>
        </p:nvSpPr>
        <p:spPr>
          <a:xfrm>
            <a:off x="6252210" y="4540106"/>
            <a:ext cx="2386506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600" b="1" dirty="0">
                <a:solidFill>
                  <a:schemeClr val="tx1"/>
                </a:solidFill>
                <a:ea typeface="Roboto Slab"/>
                <a:cs typeface="Roboto Slab"/>
                <a:sym typeface="Wingdings" panose="05000000000000000000" pitchFamily="2" charset="2"/>
              </a:rPr>
              <a:t> O</a:t>
            </a:r>
            <a:r>
              <a:rPr lang="en-US" sz="2600" b="1" dirty="0">
                <a:solidFill>
                  <a:schemeClr val="tx1"/>
                </a:solidFill>
                <a:ea typeface="Roboto Slab"/>
                <a:cs typeface="Roboto Slab"/>
                <a:sym typeface="Roboto Slab"/>
              </a:rPr>
              <a:t>nly 3-colored triangles, which are well-behaved.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068CB0-DA65-4033-9A01-4342FEC6C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705" y="3165846"/>
            <a:ext cx="1820676" cy="2537065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3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771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6549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6.</a:t>
            </a:r>
            <a:endParaRPr lang="en-GB" sz="6000" dirty="0">
              <a:solidFill>
                <a:srgbClr val="CFD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general recipe</a:t>
            </a:r>
            <a:endParaRPr lang="en-GB" dirty="0"/>
          </a:p>
        </p:txBody>
      </p:sp>
      <p:sp>
        <p:nvSpPr>
          <p:cNvPr id="525" name="Google Shape;525;p39"/>
          <p:cNvSpPr txBox="1"/>
          <p:nvPr/>
        </p:nvSpPr>
        <p:spPr>
          <a:xfrm>
            <a:off x="1546025" y="3581425"/>
            <a:ext cx="7053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To apply to your own problems</a:t>
            </a:r>
            <a:endParaRPr sz="2500" b="1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50" name="Picture 2" descr="Cartoon: Recipe for success?">
            <a:extLst>
              <a:ext uri="{FF2B5EF4-FFF2-40B4-BE49-F238E27FC236}">
                <a16:creationId xmlns:a16="http://schemas.microsoft.com/office/drawing/2014/main" id="{B8CF99BE-E228-40DF-8AEF-3279068C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43" y="284485"/>
            <a:ext cx="3349818" cy="252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8816"/>
      </p:ext>
    </p:extLst>
  </p:cSld>
  <p:clrMapOvr>
    <a:masterClrMapping/>
  </p:clrMapOvr>
  <p:transition spd="slow">
    <p:push dir="u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2602185569"/>
      </p:ext>
    </p:extLst>
  </p:cSld>
  <p:clrMapOvr>
    <a:masterClrMapping/>
  </p:clrMapOvr>
  <p:transition spd="slow">
    <p:push dir="u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1246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 consecutive ones problem.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1246465"/>
              </a:xfrm>
              <a:prstGeom prst="rect">
                <a:avLst/>
              </a:prstGeom>
              <a:blipFill>
                <a:blip r:embed="rId3"/>
                <a:stretch>
                  <a:fillRect l="-1114" b="-6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38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1246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 consecutive ones problem.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1246465"/>
              </a:xfrm>
              <a:prstGeom prst="rect">
                <a:avLst/>
              </a:prstGeom>
              <a:blipFill>
                <a:blip r:embed="rId3"/>
                <a:stretch>
                  <a:fillRect l="-1114" b="-6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57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1246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consecutive ones problem.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1246465"/>
              </a:xfrm>
              <a:prstGeom prst="rect">
                <a:avLst/>
              </a:prstGeom>
              <a:blipFill>
                <a:blip r:embed="rId3"/>
                <a:stretch>
                  <a:fillRect l="-1114" b="-6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/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Roboto Slab"/>
                  </a:rPr>
                  <a:t>*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6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16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</a:t>
                </a:r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∧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∉[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] </m:t>
                    </m:r>
                  </m:oMath>
                </a14:m>
                <a:endParaRPr lang="en-US" sz="16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  <a:blipFill>
                <a:blip r:embed="rId4"/>
                <a:stretch>
                  <a:fillRect l="-943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19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2308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</a:t>
                </a:r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Examples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single-peaked/crossing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top-monotonic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approval single-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peaked/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consecutive ones problem.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2308294"/>
              </a:xfrm>
              <a:prstGeom prst="rect">
                <a:avLst/>
              </a:prstGeom>
              <a:blipFill>
                <a:blip r:embed="rId3"/>
                <a:stretch>
                  <a:fillRect l="-1114" b="-2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/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Roboto Slab"/>
                  </a:rPr>
                  <a:t>*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6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16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</a:t>
                </a:r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∧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∉[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] </m:t>
                    </m:r>
                  </m:oMath>
                </a14:m>
                <a:endParaRPr lang="en-US" sz="16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  <a:blipFill>
                <a:blip r:embed="rId4"/>
                <a:stretch>
                  <a:fillRect l="-943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83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3016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</a:t>
                </a:r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Examples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single-peaked/crossing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top-monotonic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approval single-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peaked/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consecutive ones problem.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00B05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Build colorful graph.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3016180"/>
              </a:xfrm>
              <a:prstGeom prst="rect">
                <a:avLst/>
              </a:prstGeom>
              <a:blipFill>
                <a:blip r:embed="rId3"/>
                <a:stretch>
                  <a:fillRect l="-1114" b="-2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/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Roboto Slab"/>
                  </a:rPr>
                  <a:t>*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6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16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</a:t>
                </a:r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∧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∉[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] </m:t>
                    </m:r>
                  </m:oMath>
                </a14:m>
                <a:endParaRPr lang="en-US" sz="16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  <a:blipFill>
                <a:blip r:embed="rId4"/>
                <a:stretch>
                  <a:fillRect l="-943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35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3370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</a:t>
                </a:r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Examples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single-peaked/crossing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top-monotonic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approval single-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peaked/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consecutive ones problem.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00B05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Build colorful graph.</a:t>
                </a:r>
              </a:p>
              <a:p>
                <a:pPr lvl="0"/>
                <a:r>
                  <a:rPr lang="en-US" sz="2300" b="1" dirty="0">
                    <a:solidFill>
                      <a:srgbClr val="00B0F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2: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Check for monochromatic cycles.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3370123"/>
              </a:xfrm>
              <a:prstGeom prst="rect">
                <a:avLst/>
              </a:prstGeom>
              <a:blipFill>
                <a:blip r:embed="rId3"/>
                <a:stretch>
                  <a:fillRect l="-1114" b="-1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/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Roboto Slab"/>
                  </a:rPr>
                  <a:t>*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6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16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</a:t>
                </a:r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∧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∉[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] </m:t>
                    </m:r>
                  </m:oMath>
                </a14:m>
                <a:endParaRPr lang="en-US" sz="16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  <a:blipFill>
                <a:blip r:embed="rId4"/>
                <a:stretch>
                  <a:fillRect l="-943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6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4078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</a:t>
                </a:r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Examples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single-peaked/crossing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top-monotonic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approval single-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peaked/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consecutive ones problem.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00B05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Build colorful graph.</a:t>
                </a:r>
              </a:p>
              <a:p>
                <a:pPr lvl="0"/>
                <a:r>
                  <a:rPr lang="en-US" sz="2300" b="1" dirty="0">
                    <a:solidFill>
                      <a:srgbClr val="00B0F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2: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Check for monochromatic cycles.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3.1: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If none exist, let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be the number of colors</a:t>
                </a:r>
                <a:endParaRPr lang="en-US" sz="2300" b="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4078009"/>
              </a:xfrm>
              <a:prstGeom prst="rect">
                <a:avLst/>
              </a:prstGeom>
              <a:blipFill>
                <a:blip r:embed="rId3"/>
                <a:stretch>
                  <a:fillRect l="-1114" b="-11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/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Roboto Slab"/>
                  </a:rPr>
                  <a:t>*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6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16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</a:t>
                </a:r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∧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∉[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] </m:t>
                    </m:r>
                  </m:oMath>
                </a14:m>
                <a:endParaRPr lang="en-US" sz="16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  <a:blipFill>
                <a:blip r:embed="rId4"/>
                <a:stretch>
                  <a:fillRect l="-943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4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443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</a:t>
                </a:r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Examples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single-peaked/crossing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top-monotonic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approval single-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peaked/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consecutive ones problem.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00B05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Build colorful graph.</a:t>
                </a:r>
              </a:p>
              <a:p>
                <a:pPr lvl="0"/>
                <a:r>
                  <a:rPr lang="en-US" sz="2300" b="1" dirty="0">
                    <a:solidFill>
                      <a:srgbClr val="00B0F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2: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Check for monochromatic cycles.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3.1: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If none exist, let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be the number of colors, then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trying out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possibilities gives FPT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.</m:t>
                    </m:r>
                  </m:oMath>
                </a14:m>
                <a:endParaRPr lang="en-US" sz="2300" b="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4431952"/>
              </a:xfrm>
              <a:prstGeom prst="rect">
                <a:avLst/>
              </a:prstGeom>
              <a:blipFill>
                <a:blip r:embed="rId3"/>
                <a:stretch>
                  <a:fillRect l="-1114" b="-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/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Roboto Slab"/>
                  </a:rPr>
                  <a:t>*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6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16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</a:t>
                </a:r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∧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∉[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] </m:t>
                    </m:r>
                  </m:oMath>
                </a14:m>
                <a:endParaRPr lang="en-US" sz="16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  <a:blipFill>
                <a:blip r:embed="rId4"/>
                <a:stretch>
                  <a:fillRect l="-943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59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6473F10A-2D73-4A19-97CB-1A26EE7D85B3}"/>
              </a:ext>
            </a:extLst>
          </p:cNvPr>
          <p:cNvSpPr txBox="1"/>
          <p:nvPr/>
        </p:nvSpPr>
        <p:spPr>
          <a:xfrm>
            <a:off x="518160" y="4478854"/>
            <a:ext cx="8107680" cy="2308294"/>
          </a:xfrm>
          <a:prstGeom prst="rect">
            <a:avLst/>
          </a:prstGeom>
          <a:ln/>
          <a:effectLst>
            <a:glow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u="sng" dirty="0">
                <a:latin typeface="Roboto Slab"/>
                <a:ea typeface="Roboto Slab"/>
                <a:cs typeface="Roboto Slab"/>
                <a:sym typeface="Roboto Slab"/>
              </a:rPr>
              <a:t>Input</a:t>
            </a:r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:</a:t>
            </a:r>
          </a:p>
          <a:p>
            <a:pPr lvl="0"/>
            <a:endParaRPr lang="en-US" sz="2300"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0"/>
            <a:endParaRPr lang="en-GB" sz="2300"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0"/>
            <a:endParaRPr lang="en-US" sz="2300"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                                                    </a:t>
            </a:r>
          </a:p>
          <a:p>
            <a:pPr lvl="0"/>
            <a:endParaRPr lang="en-GB" sz="23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06403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58477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</a:t>
                </a:r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Examples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single-peaked/crossing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top-monotonic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approval single-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peaked/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consecutive ones problem.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00B05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Build colorful graph.</a:t>
                </a:r>
              </a:p>
              <a:p>
                <a:pPr lvl="0"/>
                <a:r>
                  <a:rPr lang="en-US" sz="2300" b="1" dirty="0">
                    <a:solidFill>
                      <a:srgbClr val="00B0F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2: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Check for monochromatic cycles.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3.1: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If none exist, let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be the number of colors, then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trying out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possibilities gives FPT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.</m:t>
                    </m:r>
                  </m:oMath>
                </a14:m>
                <a:endParaRPr lang="en-US" sz="2300" b="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US" sz="2300" b="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FFC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3.2: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Prove structural properties of the graph 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assuming no monochromatic cycles. </a:t>
                </a:r>
                <a:endParaRPr lang="en-US" sz="2300" b="0" dirty="0">
                  <a:solidFill>
                    <a:srgbClr val="002060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5847724"/>
              </a:xfrm>
              <a:prstGeom prst="rect">
                <a:avLst/>
              </a:prstGeom>
              <a:blipFill>
                <a:blip r:embed="rId3"/>
                <a:stretch>
                  <a:fillRect l="-11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/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Roboto Slab"/>
                  </a:rPr>
                  <a:t>*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6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16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</a:t>
                </a:r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∧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∉[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] </m:t>
                    </m:r>
                  </m:oMath>
                </a14:m>
                <a:endParaRPr lang="en-US" sz="16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  <a:blipFill>
                <a:blip r:embed="rId4"/>
                <a:stretch>
                  <a:fillRect l="-943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08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 General Recipe</a:t>
            </a:r>
            <a:endParaRPr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/>
              <p:nvPr/>
            </p:nvSpPr>
            <p:spPr>
              <a:xfrm>
                <a:off x="433715" y="966726"/>
                <a:ext cx="7663805" cy="6201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Prerequisite: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problem requires ordering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items to fulfill a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property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expressible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b</m:t>
                    </m:r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</m:ctrlPr>
                          </m:dPr>
                          <m:e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𝑎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, </m:t>
                            </m:r>
                            <m:r>
                              <a:rPr lang="en-US" sz="23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Roboto Slab"/>
                                <a:cs typeface="Roboto Slab"/>
                                <a:sym typeface="Roboto Slab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constraints.</a:t>
                </a:r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Examples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single-peaked/crossing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top-monotonic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approval single-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peaked/</a:t>
                </a:r>
                <a:r>
                  <a:rPr lang="en-US" sz="2300" u="sng" dirty="0">
                    <a:latin typeface="Roboto Slab"/>
                    <a:ea typeface="Roboto Slab"/>
                    <a:cs typeface="Roboto Slab"/>
                    <a:sym typeface="Roboto Slab"/>
                  </a:rPr>
                  <a:t>crossing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consecutive ones problem.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00B05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Build colorful graph.</a:t>
                </a:r>
              </a:p>
              <a:p>
                <a:pPr lvl="0"/>
                <a:r>
                  <a:rPr lang="en-US" sz="2300" b="1" dirty="0">
                    <a:solidFill>
                      <a:srgbClr val="00B0F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2: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Check for monochromatic cycles.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3.1: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If none exist, let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be the number of colors, then </a:t>
                </a:r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trying out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possibilities gives FPT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.</m:t>
                    </m:r>
                  </m:oMath>
                </a14:m>
                <a:endParaRPr lang="en-US" sz="2300" b="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US" sz="2300" b="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dirty="0">
                    <a:solidFill>
                      <a:srgbClr val="FFC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Step 3.2: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Prove structural properties of the graph 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assuming no monochromatic cycles. </a:t>
                </a:r>
                <a:r>
                  <a:rPr lang="en-US" sz="2300" dirty="0">
                    <a:solidFill>
                      <a:srgbClr val="00206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Maybe the answer is always “yes” after Step 2.</a:t>
                </a:r>
                <a:endParaRPr lang="en-US" sz="2300" b="0" dirty="0">
                  <a:solidFill>
                    <a:srgbClr val="002060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D633CAB0-4C53-4DB4-8B52-4ED42A50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" y="966726"/>
                <a:ext cx="7663805" cy="6201667"/>
              </a:xfrm>
              <a:prstGeom prst="rect">
                <a:avLst/>
              </a:prstGeom>
              <a:blipFill>
                <a:blip r:embed="rId3"/>
                <a:stretch>
                  <a:fillRect l="-11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/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Roboto Slab"/>
                  </a:rPr>
                  <a:t>*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6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16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</a:t>
                </a:r>
                <a:r>
                  <a:rPr lang="en-US" sz="1600" b="1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∧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∉[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] </m:t>
                    </m:r>
                  </m:oMath>
                </a14:m>
                <a:endParaRPr lang="en-US" sz="16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6BCD5F-979E-4063-82B8-4A97D606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5" y="6471010"/>
                <a:ext cx="3230821" cy="338554"/>
              </a:xfrm>
              <a:prstGeom prst="rect">
                <a:avLst/>
              </a:prstGeom>
              <a:blipFill>
                <a:blip r:embed="rId4"/>
                <a:stretch>
                  <a:fillRect l="-943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55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8"/>
          <p:cNvSpPr txBox="1">
            <a:spLocks noGrp="1"/>
          </p:cNvSpPr>
          <p:nvPr>
            <p:ph type="ctrTitle" idx="4294967295"/>
          </p:nvPr>
        </p:nvSpPr>
        <p:spPr>
          <a:xfrm>
            <a:off x="685800" y="435148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/>
              <a:t>Hope you enjoyed</a:t>
            </a:r>
            <a:r>
              <a:rPr lang="en" sz="6000" b="1" dirty="0"/>
              <a:t>!</a:t>
            </a:r>
            <a:endParaRPr sz="6000" b="1" dirty="0"/>
          </a:p>
        </p:txBody>
      </p:sp>
      <p:pic>
        <p:nvPicPr>
          <p:cNvPr id="1026" name="Picture 2" descr="BLACK AND WHITE CHECKERED - DOG BOW TIE BY DAPPER DEXTER – Dapper Dexter">
            <a:extLst>
              <a:ext uri="{FF2B5EF4-FFF2-40B4-BE49-F238E27FC236}">
                <a16:creationId xmlns:a16="http://schemas.microsoft.com/office/drawing/2014/main" id="{C5870A34-74F3-42B1-A42B-AE4A809D9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648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/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Binary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 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matrix.</a:t>
                </a: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                                                    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52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/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Binary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 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matrix.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Find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                                                    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15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/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Binary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 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matrix.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Find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over the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columns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                                                    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379;p32">
                <a:extLst>
                  <a:ext uri="{FF2B5EF4-FFF2-40B4-BE49-F238E27FC236}">
                    <a16:creationId xmlns:a16="http://schemas.microsoft.com/office/drawing/2014/main" id="{7368F30A-3D69-4078-B0EB-0081EC1B17B7}"/>
                  </a:ext>
                </a:extLst>
              </p:cNvPr>
              <p:cNvSpPr txBox="1"/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2≺4≺3≺1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5" name="Google Shape;379;p32">
                <a:extLst>
                  <a:ext uri="{FF2B5EF4-FFF2-40B4-BE49-F238E27FC236}">
                    <a16:creationId xmlns:a16="http://schemas.microsoft.com/office/drawing/2014/main" id="{7368F30A-3D69-4078-B0EB-0081EC1B1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62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/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Binary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 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matrix.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Find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over the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columns such that </a:t>
                </a:r>
                <a:r>
                  <a:rPr lang="en-GB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</a:t>
                </a:r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three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b>
                    </m:sSub>
                  </m:oMath>
                </a14:m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                                                    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618653B9-FDB9-4E42-81D5-D42097A15896}"/>
                  </a:ext>
                </a:extLst>
              </p:cNvPr>
              <p:cNvSpPr txBox="1"/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2≺4≺3≺1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618653B9-FDB9-4E42-81D5-D42097A1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09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/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Binary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 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matrix.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Find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over the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columns such that </a:t>
                </a:r>
                <a:r>
                  <a:rPr lang="en-GB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</a:t>
                </a:r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three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and two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𝑟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&lt;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𝑟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read: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                                                    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Google Shape;379;p32">
                <a:extLst>
                  <a:ext uri="{FF2B5EF4-FFF2-40B4-BE49-F238E27FC236}">
                    <a16:creationId xmlns:a16="http://schemas.microsoft.com/office/drawing/2014/main" id="{7290B364-E6D7-47BF-B059-AA1A62B1B003}"/>
                  </a:ext>
                </a:extLst>
              </p:cNvPr>
              <p:cNvSpPr txBox="1"/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2≺4≺3≺1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60" name="Google Shape;379;p32">
                <a:extLst>
                  <a:ext uri="{FF2B5EF4-FFF2-40B4-BE49-F238E27FC236}">
                    <a16:creationId xmlns:a16="http://schemas.microsoft.com/office/drawing/2014/main" id="{7290B364-E6D7-47BF-B059-AA1A62B1B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18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/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Binary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 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matrix.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Find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over the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columns such that </a:t>
                </a:r>
                <a:r>
                  <a:rPr lang="en-GB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</a:t>
                </a:r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three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and two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𝑟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&lt;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𝑟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read: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                                                    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2C5C00A-5530-4639-B702-6C6259648F75}"/>
              </a:ext>
            </a:extLst>
          </p:cNvPr>
          <p:cNvGrpSpPr/>
          <p:nvPr/>
        </p:nvGrpSpPr>
        <p:grpSpPr>
          <a:xfrm>
            <a:off x="3189150" y="5763894"/>
            <a:ext cx="819130" cy="865030"/>
            <a:chOff x="786150" y="1367645"/>
            <a:chExt cx="1178372" cy="1244402"/>
          </a:xfrm>
        </p:grpSpPr>
        <p:sp>
          <p:nvSpPr>
            <p:cNvPr id="24" name="Google Shape;193;p21">
              <a:extLst>
                <a:ext uri="{FF2B5EF4-FFF2-40B4-BE49-F238E27FC236}">
                  <a16:creationId xmlns:a16="http://schemas.microsoft.com/office/drawing/2014/main" id="{9664799B-D9D6-4E01-94E2-7278B35E0865}"/>
                </a:ext>
              </a:extLst>
            </p:cNvPr>
            <p:cNvSpPr txBox="1"/>
            <p:nvPr/>
          </p:nvSpPr>
          <p:spPr>
            <a:xfrm>
              <a:off x="786150" y="198984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5" name="Google Shape;193;p21">
              <a:extLst>
                <a:ext uri="{FF2B5EF4-FFF2-40B4-BE49-F238E27FC236}">
                  <a16:creationId xmlns:a16="http://schemas.microsoft.com/office/drawing/2014/main" id="{DB99B318-F360-4FDE-B11D-A657624A92B5}"/>
                </a:ext>
              </a:extLst>
            </p:cNvPr>
            <p:cNvSpPr txBox="1"/>
            <p:nvPr/>
          </p:nvSpPr>
          <p:spPr>
            <a:xfrm>
              <a:off x="786206" y="136764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6" name="Google Shape;193;p21">
              <a:extLst>
                <a:ext uri="{FF2B5EF4-FFF2-40B4-BE49-F238E27FC236}">
                  <a16:creationId xmlns:a16="http://schemas.microsoft.com/office/drawing/2014/main" id="{9AA14EA9-8659-43D9-BDF4-09055AD7ABD6}"/>
                </a:ext>
              </a:extLst>
            </p:cNvPr>
            <p:cNvSpPr txBox="1"/>
            <p:nvPr/>
          </p:nvSpPr>
          <p:spPr>
            <a:xfrm>
              <a:off x="1178941" y="198984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7" name="Google Shape;193;p21">
              <a:extLst>
                <a:ext uri="{FF2B5EF4-FFF2-40B4-BE49-F238E27FC236}">
                  <a16:creationId xmlns:a16="http://schemas.microsoft.com/office/drawing/2014/main" id="{B7DA0F9B-5627-47FC-9523-496563637A9F}"/>
                </a:ext>
              </a:extLst>
            </p:cNvPr>
            <p:cNvSpPr txBox="1"/>
            <p:nvPr/>
          </p:nvSpPr>
          <p:spPr>
            <a:xfrm>
              <a:off x="1178941" y="136764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8" name="Google Shape;193;p21">
              <a:extLst>
                <a:ext uri="{FF2B5EF4-FFF2-40B4-BE49-F238E27FC236}">
                  <a16:creationId xmlns:a16="http://schemas.microsoft.com/office/drawing/2014/main" id="{3F591154-C0D7-45C5-9B6A-0E2EC6975E65}"/>
                </a:ext>
              </a:extLst>
            </p:cNvPr>
            <p:cNvSpPr txBox="1"/>
            <p:nvPr/>
          </p:nvSpPr>
          <p:spPr>
            <a:xfrm>
              <a:off x="1571786" y="1989846"/>
              <a:ext cx="392736" cy="6222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9" name="Google Shape;193;p21">
              <a:extLst>
                <a:ext uri="{FF2B5EF4-FFF2-40B4-BE49-F238E27FC236}">
                  <a16:creationId xmlns:a16="http://schemas.microsoft.com/office/drawing/2014/main" id="{CFDE9A23-0139-44B5-A6BB-5EBDDCA97BE8}"/>
                </a:ext>
              </a:extLst>
            </p:cNvPr>
            <p:cNvSpPr txBox="1"/>
            <p:nvPr/>
          </p:nvSpPr>
          <p:spPr>
            <a:xfrm>
              <a:off x="1571787" y="136764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Google Shape;379;p32">
                <a:extLst>
                  <a:ext uri="{FF2B5EF4-FFF2-40B4-BE49-F238E27FC236}">
                    <a16:creationId xmlns:a16="http://schemas.microsoft.com/office/drawing/2014/main" id="{4F95F096-F561-4410-8323-A7C84552431F}"/>
                  </a:ext>
                </a:extLst>
              </p:cNvPr>
              <p:cNvSpPr txBox="1"/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2≺4≺3≺1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31" name="Google Shape;379;p32">
                <a:extLst>
                  <a:ext uri="{FF2B5EF4-FFF2-40B4-BE49-F238E27FC236}">
                    <a16:creationId xmlns:a16="http://schemas.microsoft.com/office/drawing/2014/main" id="{4F95F096-F561-4410-8323-A7C84552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7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748982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1.</a:t>
            </a:r>
            <a:endParaRPr lang="en-GB" sz="6000" dirty="0">
              <a:solidFill>
                <a:srgbClr val="CFD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Panic! on the checkerboard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546025" y="3581425"/>
            <a:ext cx="7053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How to get yourself into algorithmic trouble.</a:t>
            </a:r>
            <a:endParaRPr sz="2500" b="1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/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Binary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 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matrix.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Find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over the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columns such that </a:t>
                </a:r>
                <a:r>
                  <a:rPr lang="en-GB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</a:t>
                </a:r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three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and two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𝑟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&lt;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𝑟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read: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                                                    or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2C5C00A-5530-4639-B702-6C6259648F75}"/>
              </a:ext>
            </a:extLst>
          </p:cNvPr>
          <p:cNvGrpSpPr/>
          <p:nvPr/>
        </p:nvGrpSpPr>
        <p:grpSpPr>
          <a:xfrm>
            <a:off x="3189150" y="5763894"/>
            <a:ext cx="819130" cy="865030"/>
            <a:chOff x="786150" y="1367645"/>
            <a:chExt cx="1178372" cy="1244402"/>
          </a:xfrm>
        </p:grpSpPr>
        <p:sp>
          <p:nvSpPr>
            <p:cNvPr id="24" name="Google Shape;193;p21">
              <a:extLst>
                <a:ext uri="{FF2B5EF4-FFF2-40B4-BE49-F238E27FC236}">
                  <a16:creationId xmlns:a16="http://schemas.microsoft.com/office/drawing/2014/main" id="{9664799B-D9D6-4E01-94E2-7278B35E0865}"/>
                </a:ext>
              </a:extLst>
            </p:cNvPr>
            <p:cNvSpPr txBox="1"/>
            <p:nvPr/>
          </p:nvSpPr>
          <p:spPr>
            <a:xfrm>
              <a:off x="786150" y="198984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5" name="Google Shape;193;p21">
              <a:extLst>
                <a:ext uri="{FF2B5EF4-FFF2-40B4-BE49-F238E27FC236}">
                  <a16:creationId xmlns:a16="http://schemas.microsoft.com/office/drawing/2014/main" id="{DB99B318-F360-4FDE-B11D-A657624A92B5}"/>
                </a:ext>
              </a:extLst>
            </p:cNvPr>
            <p:cNvSpPr txBox="1"/>
            <p:nvPr/>
          </p:nvSpPr>
          <p:spPr>
            <a:xfrm>
              <a:off x="786206" y="136764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6" name="Google Shape;193;p21">
              <a:extLst>
                <a:ext uri="{FF2B5EF4-FFF2-40B4-BE49-F238E27FC236}">
                  <a16:creationId xmlns:a16="http://schemas.microsoft.com/office/drawing/2014/main" id="{9AA14EA9-8659-43D9-BDF4-09055AD7ABD6}"/>
                </a:ext>
              </a:extLst>
            </p:cNvPr>
            <p:cNvSpPr txBox="1"/>
            <p:nvPr/>
          </p:nvSpPr>
          <p:spPr>
            <a:xfrm>
              <a:off x="1178941" y="198984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7" name="Google Shape;193;p21">
              <a:extLst>
                <a:ext uri="{FF2B5EF4-FFF2-40B4-BE49-F238E27FC236}">
                  <a16:creationId xmlns:a16="http://schemas.microsoft.com/office/drawing/2014/main" id="{B7DA0F9B-5627-47FC-9523-496563637A9F}"/>
                </a:ext>
              </a:extLst>
            </p:cNvPr>
            <p:cNvSpPr txBox="1"/>
            <p:nvPr/>
          </p:nvSpPr>
          <p:spPr>
            <a:xfrm>
              <a:off x="1178941" y="136764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8" name="Google Shape;193;p21">
              <a:extLst>
                <a:ext uri="{FF2B5EF4-FFF2-40B4-BE49-F238E27FC236}">
                  <a16:creationId xmlns:a16="http://schemas.microsoft.com/office/drawing/2014/main" id="{3F591154-C0D7-45C5-9B6A-0E2EC6975E65}"/>
                </a:ext>
              </a:extLst>
            </p:cNvPr>
            <p:cNvSpPr txBox="1"/>
            <p:nvPr/>
          </p:nvSpPr>
          <p:spPr>
            <a:xfrm>
              <a:off x="1571786" y="1989846"/>
              <a:ext cx="392736" cy="6222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9" name="Google Shape;193;p21">
              <a:extLst>
                <a:ext uri="{FF2B5EF4-FFF2-40B4-BE49-F238E27FC236}">
                  <a16:creationId xmlns:a16="http://schemas.microsoft.com/office/drawing/2014/main" id="{CFDE9A23-0139-44B5-A6BB-5EBDDCA97BE8}"/>
                </a:ext>
              </a:extLst>
            </p:cNvPr>
            <p:cNvSpPr txBox="1"/>
            <p:nvPr/>
          </p:nvSpPr>
          <p:spPr>
            <a:xfrm>
              <a:off x="1571787" y="136764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D6E152-79FB-40B3-8026-7C84FC7DD665}"/>
              </a:ext>
            </a:extLst>
          </p:cNvPr>
          <p:cNvGrpSpPr/>
          <p:nvPr/>
        </p:nvGrpSpPr>
        <p:grpSpPr>
          <a:xfrm>
            <a:off x="5088308" y="5763892"/>
            <a:ext cx="819167" cy="865030"/>
            <a:chOff x="4999200" y="5696681"/>
            <a:chExt cx="819167" cy="865030"/>
          </a:xfrm>
        </p:grpSpPr>
        <p:sp>
          <p:nvSpPr>
            <p:cNvPr id="54" name="Google Shape;193;p21">
              <a:extLst>
                <a:ext uri="{FF2B5EF4-FFF2-40B4-BE49-F238E27FC236}">
                  <a16:creationId xmlns:a16="http://schemas.microsoft.com/office/drawing/2014/main" id="{82C309A2-7637-46D9-83E7-C01BA951BEEA}"/>
                </a:ext>
              </a:extLst>
            </p:cNvPr>
            <p:cNvSpPr txBox="1"/>
            <p:nvPr/>
          </p:nvSpPr>
          <p:spPr>
            <a:xfrm>
              <a:off x="4999237" y="5696681"/>
              <a:ext cx="273005" cy="4325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5" name="Google Shape;193;p21">
              <a:extLst>
                <a:ext uri="{FF2B5EF4-FFF2-40B4-BE49-F238E27FC236}">
                  <a16:creationId xmlns:a16="http://schemas.microsoft.com/office/drawing/2014/main" id="{0BA6DF85-1BF8-4896-A481-79306756C53C}"/>
                </a:ext>
              </a:extLst>
            </p:cNvPr>
            <p:cNvSpPr txBox="1"/>
            <p:nvPr/>
          </p:nvSpPr>
          <p:spPr>
            <a:xfrm>
              <a:off x="4999200" y="6129196"/>
              <a:ext cx="273005" cy="43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6" name="Google Shape;193;p21">
              <a:extLst>
                <a:ext uri="{FF2B5EF4-FFF2-40B4-BE49-F238E27FC236}">
                  <a16:creationId xmlns:a16="http://schemas.microsoft.com/office/drawing/2014/main" id="{81F9A791-8E73-4495-9CDA-F259758A2D20}"/>
                </a:ext>
              </a:extLst>
            </p:cNvPr>
            <p:cNvSpPr txBox="1"/>
            <p:nvPr/>
          </p:nvSpPr>
          <p:spPr>
            <a:xfrm>
              <a:off x="5272281" y="5696681"/>
              <a:ext cx="273005" cy="43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7" name="Google Shape;193;p21">
              <a:extLst>
                <a:ext uri="{FF2B5EF4-FFF2-40B4-BE49-F238E27FC236}">
                  <a16:creationId xmlns:a16="http://schemas.microsoft.com/office/drawing/2014/main" id="{3AA1E45C-8839-4FAA-9632-A5670F9D27DE}"/>
                </a:ext>
              </a:extLst>
            </p:cNvPr>
            <p:cNvSpPr txBox="1"/>
            <p:nvPr/>
          </p:nvSpPr>
          <p:spPr>
            <a:xfrm>
              <a:off x="5272205" y="6129196"/>
              <a:ext cx="273005" cy="4325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8" name="Google Shape;193;p21">
              <a:extLst>
                <a:ext uri="{FF2B5EF4-FFF2-40B4-BE49-F238E27FC236}">
                  <a16:creationId xmlns:a16="http://schemas.microsoft.com/office/drawing/2014/main" id="{38A2B3D1-F405-46E3-B570-8D3C9E9D9010}"/>
                </a:ext>
              </a:extLst>
            </p:cNvPr>
            <p:cNvSpPr txBox="1"/>
            <p:nvPr/>
          </p:nvSpPr>
          <p:spPr>
            <a:xfrm>
              <a:off x="5545362" y="5696681"/>
              <a:ext cx="273005" cy="4325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9" name="Google Shape;193;p21">
              <a:extLst>
                <a:ext uri="{FF2B5EF4-FFF2-40B4-BE49-F238E27FC236}">
                  <a16:creationId xmlns:a16="http://schemas.microsoft.com/office/drawing/2014/main" id="{B80C561D-BC33-4D8F-B7F9-557E2717E163}"/>
                </a:ext>
              </a:extLst>
            </p:cNvPr>
            <p:cNvSpPr txBox="1"/>
            <p:nvPr/>
          </p:nvSpPr>
          <p:spPr>
            <a:xfrm>
              <a:off x="5545286" y="6129196"/>
              <a:ext cx="273005" cy="43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Google Shape;379;p32">
                <a:extLst>
                  <a:ext uri="{FF2B5EF4-FFF2-40B4-BE49-F238E27FC236}">
                    <a16:creationId xmlns:a16="http://schemas.microsoft.com/office/drawing/2014/main" id="{59AC45F1-1DD2-4DAF-BB6A-EA9CCB497A5F}"/>
                  </a:ext>
                </a:extLst>
              </p:cNvPr>
              <p:cNvSpPr txBox="1"/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2≺4≺3≺1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41" name="Google Shape;379;p32">
                <a:extLst>
                  <a:ext uri="{FF2B5EF4-FFF2-40B4-BE49-F238E27FC236}">
                    <a16:creationId xmlns:a16="http://schemas.microsoft.com/office/drawing/2014/main" id="{59AC45F1-1DD2-4DAF-BB6A-EA9CCB497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49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802631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016880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/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Binary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 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matrix.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Find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over the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columns such that </a:t>
                </a:r>
                <a:r>
                  <a:rPr lang="en-GB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</a:t>
                </a:r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three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and two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𝑟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&lt;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𝑟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read: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                                                    or</a:t>
                </a:r>
              </a:p>
              <a:p>
                <a:pPr lvl="0"/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473F10A-2D73-4A19-97CB-1A26EE7D8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478854"/>
                <a:ext cx="8107680" cy="2308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2C5C00A-5530-4639-B702-6C6259648F75}"/>
              </a:ext>
            </a:extLst>
          </p:cNvPr>
          <p:cNvGrpSpPr/>
          <p:nvPr/>
        </p:nvGrpSpPr>
        <p:grpSpPr>
          <a:xfrm>
            <a:off x="3189150" y="5763894"/>
            <a:ext cx="819130" cy="865030"/>
            <a:chOff x="786150" y="1367645"/>
            <a:chExt cx="1178372" cy="1244402"/>
          </a:xfrm>
        </p:grpSpPr>
        <p:sp>
          <p:nvSpPr>
            <p:cNvPr id="24" name="Google Shape;193;p21">
              <a:extLst>
                <a:ext uri="{FF2B5EF4-FFF2-40B4-BE49-F238E27FC236}">
                  <a16:creationId xmlns:a16="http://schemas.microsoft.com/office/drawing/2014/main" id="{9664799B-D9D6-4E01-94E2-7278B35E0865}"/>
                </a:ext>
              </a:extLst>
            </p:cNvPr>
            <p:cNvSpPr txBox="1"/>
            <p:nvPr/>
          </p:nvSpPr>
          <p:spPr>
            <a:xfrm>
              <a:off x="786150" y="198984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5" name="Google Shape;193;p21">
              <a:extLst>
                <a:ext uri="{FF2B5EF4-FFF2-40B4-BE49-F238E27FC236}">
                  <a16:creationId xmlns:a16="http://schemas.microsoft.com/office/drawing/2014/main" id="{DB99B318-F360-4FDE-B11D-A657624A92B5}"/>
                </a:ext>
              </a:extLst>
            </p:cNvPr>
            <p:cNvSpPr txBox="1"/>
            <p:nvPr/>
          </p:nvSpPr>
          <p:spPr>
            <a:xfrm>
              <a:off x="786206" y="136764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6" name="Google Shape;193;p21">
              <a:extLst>
                <a:ext uri="{FF2B5EF4-FFF2-40B4-BE49-F238E27FC236}">
                  <a16:creationId xmlns:a16="http://schemas.microsoft.com/office/drawing/2014/main" id="{9AA14EA9-8659-43D9-BDF4-09055AD7ABD6}"/>
                </a:ext>
              </a:extLst>
            </p:cNvPr>
            <p:cNvSpPr txBox="1"/>
            <p:nvPr/>
          </p:nvSpPr>
          <p:spPr>
            <a:xfrm>
              <a:off x="1178941" y="198984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7" name="Google Shape;193;p21">
              <a:extLst>
                <a:ext uri="{FF2B5EF4-FFF2-40B4-BE49-F238E27FC236}">
                  <a16:creationId xmlns:a16="http://schemas.microsoft.com/office/drawing/2014/main" id="{B7DA0F9B-5627-47FC-9523-496563637A9F}"/>
                </a:ext>
              </a:extLst>
            </p:cNvPr>
            <p:cNvSpPr txBox="1"/>
            <p:nvPr/>
          </p:nvSpPr>
          <p:spPr>
            <a:xfrm>
              <a:off x="1178941" y="136764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8" name="Google Shape;193;p21">
              <a:extLst>
                <a:ext uri="{FF2B5EF4-FFF2-40B4-BE49-F238E27FC236}">
                  <a16:creationId xmlns:a16="http://schemas.microsoft.com/office/drawing/2014/main" id="{3F591154-C0D7-45C5-9B6A-0E2EC6975E65}"/>
                </a:ext>
              </a:extLst>
            </p:cNvPr>
            <p:cNvSpPr txBox="1"/>
            <p:nvPr/>
          </p:nvSpPr>
          <p:spPr>
            <a:xfrm>
              <a:off x="1571786" y="1989846"/>
              <a:ext cx="392736" cy="6222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9" name="Google Shape;193;p21">
              <a:extLst>
                <a:ext uri="{FF2B5EF4-FFF2-40B4-BE49-F238E27FC236}">
                  <a16:creationId xmlns:a16="http://schemas.microsoft.com/office/drawing/2014/main" id="{CFDE9A23-0139-44B5-A6BB-5EBDDCA97BE8}"/>
                </a:ext>
              </a:extLst>
            </p:cNvPr>
            <p:cNvSpPr txBox="1"/>
            <p:nvPr/>
          </p:nvSpPr>
          <p:spPr>
            <a:xfrm>
              <a:off x="1571787" y="136764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D6E152-79FB-40B3-8026-7C84FC7DD665}"/>
              </a:ext>
            </a:extLst>
          </p:cNvPr>
          <p:cNvGrpSpPr/>
          <p:nvPr/>
        </p:nvGrpSpPr>
        <p:grpSpPr>
          <a:xfrm>
            <a:off x="5088308" y="5763892"/>
            <a:ext cx="819167" cy="865030"/>
            <a:chOff x="4999200" y="5696681"/>
            <a:chExt cx="819167" cy="865030"/>
          </a:xfrm>
        </p:grpSpPr>
        <p:sp>
          <p:nvSpPr>
            <p:cNvPr id="54" name="Google Shape;193;p21">
              <a:extLst>
                <a:ext uri="{FF2B5EF4-FFF2-40B4-BE49-F238E27FC236}">
                  <a16:creationId xmlns:a16="http://schemas.microsoft.com/office/drawing/2014/main" id="{82C309A2-7637-46D9-83E7-C01BA951BEEA}"/>
                </a:ext>
              </a:extLst>
            </p:cNvPr>
            <p:cNvSpPr txBox="1"/>
            <p:nvPr/>
          </p:nvSpPr>
          <p:spPr>
            <a:xfrm>
              <a:off x="4999237" y="5696681"/>
              <a:ext cx="273005" cy="4325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5" name="Google Shape;193;p21">
              <a:extLst>
                <a:ext uri="{FF2B5EF4-FFF2-40B4-BE49-F238E27FC236}">
                  <a16:creationId xmlns:a16="http://schemas.microsoft.com/office/drawing/2014/main" id="{0BA6DF85-1BF8-4896-A481-79306756C53C}"/>
                </a:ext>
              </a:extLst>
            </p:cNvPr>
            <p:cNvSpPr txBox="1"/>
            <p:nvPr/>
          </p:nvSpPr>
          <p:spPr>
            <a:xfrm>
              <a:off x="4999200" y="6129196"/>
              <a:ext cx="273005" cy="43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6" name="Google Shape;193;p21">
              <a:extLst>
                <a:ext uri="{FF2B5EF4-FFF2-40B4-BE49-F238E27FC236}">
                  <a16:creationId xmlns:a16="http://schemas.microsoft.com/office/drawing/2014/main" id="{81F9A791-8E73-4495-9CDA-F259758A2D20}"/>
                </a:ext>
              </a:extLst>
            </p:cNvPr>
            <p:cNvSpPr txBox="1"/>
            <p:nvPr/>
          </p:nvSpPr>
          <p:spPr>
            <a:xfrm>
              <a:off x="5272281" y="5696681"/>
              <a:ext cx="273005" cy="43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7" name="Google Shape;193;p21">
              <a:extLst>
                <a:ext uri="{FF2B5EF4-FFF2-40B4-BE49-F238E27FC236}">
                  <a16:creationId xmlns:a16="http://schemas.microsoft.com/office/drawing/2014/main" id="{3AA1E45C-8839-4FAA-9632-A5670F9D27DE}"/>
                </a:ext>
              </a:extLst>
            </p:cNvPr>
            <p:cNvSpPr txBox="1"/>
            <p:nvPr/>
          </p:nvSpPr>
          <p:spPr>
            <a:xfrm>
              <a:off x="5272205" y="6129196"/>
              <a:ext cx="273005" cy="4325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8" name="Google Shape;193;p21">
              <a:extLst>
                <a:ext uri="{FF2B5EF4-FFF2-40B4-BE49-F238E27FC236}">
                  <a16:creationId xmlns:a16="http://schemas.microsoft.com/office/drawing/2014/main" id="{38A2B3D1-F405-46E3-B570-8D3C9E9D9010}"/>
                </a:ext>
              </a:extLst>
            </p:cNvPr>
            <p:cNvSpPr txBox="1"/>
            <p:nvPr/>
          </p:nvSpPr>
          <p:spPr>
            <a:xfrm>
              <a:off x="5545362" y="5696681"/>
              <a:ext cx="273005" cy="4325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9" name="Google Shape;193;p21">
              <a:extLst>
                <a:ext uri="{FF2B5EF4-FFF2-40B4-BE49-F238E27FC236}">
                  <a16:creationId xmlns:a16="http://schemas.microsoft.com/office/drawing/2014/main" id="{B80C561D-BC33-4D8F-B7F9-557E2717E163}"/>
                </a:ext>
              </a:extLst>
            </p:cNvPr>
            <p:cNvSpPr txBox="1"/>
            <p:nvPr/>
          </p:nvSpPr>
          <p:spPr>
            <a:xfrm>
              <a:off x="5545286" y="6129196"/>
              <a:ext cx="273005" cy="43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41" name="Google Shape;379;p32">
            <a:extLst>
              <a:ext uri="{FF2B5EF4-FFF2-40B4-BE49-F238E27FC236}">
                <a16:creationId xmlns:a16="http://schemas.microsoft.com/office/drawing/2014/main" id="{D0E5DA23-B680-427C-809B-66F7358E404C}"/>
              </a:ext>
            </a:extLst>
          </p:cNvPr>
          <p:cNvSpPr txBox="1"/>
          <p:nvPr/>
        </p:nvSpPr>
        <p:spPr>
          <a:xfrm>
            <a:off x="521853" y="5591262"/>
            <a:ext cx="213547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(or report impossibility)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656D2EE8-B941-4164-A3B4-36002839B6A3}"/>
                  </a:ext>
                </a:extLst>
              </p:cNvPr>
              <p:cNvSpPr txBox="1"/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2≺4≺3≺1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656D2EE8-B941-4164-A3B4-36002839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98" y="2304526"/>
                <a:ext cx="3042261" cy="584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59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29892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3016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, is there a political spectrum explaining them?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axis, Single-peaked axis, Single-crossing axis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Prominently, Chamberlin-Courant and (recently) Monroe. 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3016180"/>
              </a:xfrm>
              <a:prstGeom prst="rect">
                <a:avLst/>
              </a:prstGeom>
              <a:blipFill>
                <a:blip r:embed="rId3"/>
                <a:stretch>
                  <a:fillRect l="-1073" r="-1574" b="-20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6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3016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axis, Single-peaked axis, Single-crossing axis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Prominently, Chamberlin-Courant and (recently) Monroe. 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3016180"/>
              </a:xfrm>
              <a:prstGeom prst="rect">
                <a:avLst/>
              </a:prstGeom>
              <a:blipFill>
                <a:blip r:embed="rId3"/>
                <a:stretch>
                  <a:fillRect l="-1073" r="-1574" b="-20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5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1-Euclidean axis, Single-peaked axis, Single-crossing axis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Prominently, Chamberlin-Courant and (recently) Monroe. 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blipFill>
                <a:blip r:embed="rId3"/>
                <a:stretch>
                  <a:fillRect l="-1073" r="-1574" b="-14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2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, Single-peaked axis, Single-crossing axis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Prominently, Chamberlin-Courant and (recently) Monroe. 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blipFill>
                <a:blip r:embed="rId3"/>
                <a:stretch>
                  <a:fillRect l="-1073" r="-1574" b="-14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5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, Single-crossing axis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Prominently, Chamberlin-Courant and (recently) Monroe. 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blipFill>
                <a:blip r:embed="rId3"/>
                <a:stretch>
                  <a:fillRect l="-1073" r="-1574" b="-14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1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Single-crossing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Prominently, Chamberlin-Courant and (recently) Monroe. 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blipFill>
                <a:blip r:embed="rId3"/>
                <a:stretch>
                  <a:fillRect l="-1073" r="-1574" b="-14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1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Single-crossing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Prominently, Chamberlin-Courant and (recently) Monroe. 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3724066"/>
              </a:xfrm>
              <a:prstGeom prst="rect">
                <a:avLst/>
              </a:prstGeom>
              <a:blipFill>
                <a:blip r:embed="rId3"/>
                <a:stretch>
                  <a:fillRect l="-1073" r="-1574" b="-14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3624261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3624317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193;p21">
            <a:extLst>
              <a:ext uri="{FF2B5EF4-FFF2-40B4-BE49-F238E27FC236}">
                <a16:creationId xmlns:a16="http://schemas.microsoft.com/office/drawing/2014/main" id="{BEE311EA-35A3-4BE9-B615-F3E6BF6BC0F2}"/>
              </a:ext>
            </a:extLst>
          </p:cNvPr>
          <p:cNvSpPr txBox="1"/>
          <p:nvPr/>
        </p:nvSpPr>
        <p:spPr>
          <a:xfrm>
            <a:off x="3624093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" name="Google Shape;193;p21">
            <a:extLst>
              <a:ext uri="{FF2B5EF4-FFF2-40B4-BE49-F238E27FC236}">
                <a16:creationId xmlns:a16="http://schemas.microsoft.com/office/drawing/2014/main" id="{979B5D4D-67F2-4490-99C6-A4ACA06C1E76}"/>
              </a:ext>
            </a:extLst>
          </p:cNvPr>
          <p:cNvSpPr txBox="1"/>
          <p:nvPr/>
        </p:nvSpPr>
        <p:spPr>
          <a:xfrm>
            <a:off x="4016996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4017052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4017052" y="30129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" name="Google Shape;193;p21">
            <a:extLst>
              <a:ext uri="{FF2B5EF4-FFF2-40B4-BE49-F238E27FC236}">
                <a16:creationId xmlns:a16="http://schemas.microsoft.com/office/drawing/2014/main" id="{28D4E207-FCEF-4952-8B96-C53605F5D294}"/>
              </a:ext>
            </a:extLst>
          </p:cNvPr>
          <p:cNvSpPr txBox="1"/>
          <p:nvPr/>
        </p:nvSpPr>
        <p:spPr>
          <a:xfrm>
            <a:off x="4409899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4409897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4409898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Google Shape;193;p21">
            <a:extLst>
              <a:ext uri="{FF2B5EF4-FFF2-40B4-BE49-F238E27FC236}">
                <a16:creationId xmlns:a16="http://schemas.microsoft.com/office/drawing/2014/main" id="{A7549C40-0906-4AE5-903B-B47684A0C342}"/>
              </a:ext>
            </a:extLst>
          </p:cNvPr>
          <p:cNvSpPr txBox="1"/>
          <p:nvPr/>
        </p:nvSpPr>
        <p:spPr>
          <a:xfrm>
            <a:off x="4802634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4802633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4802633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27342151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443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Single-crossing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Certain NP-hard approval voting rules are polynomial-time computable assuming a single-crossing axis. 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Prominently, Chamberlin-Courant and (recently) Monroe. 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4431952"/>
              </a:xfrm>
              <a:prstGeom prst="rect">
                <a:avLst/>
              </a:prstGeom>
              <a:blipFill>
                <a:blip r:embed="rId3"/>
                <a:stretch>
                  <a:fillRect l="-858" b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443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Single-crossing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Certain NP-hard approval voting rules are polynomial-time computable assuming a single-crossing axis. Prominently, </a:t>
                </a:r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Chamberlin-Courant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and (recently) Monroe. 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4431952"/>
              </a:xfrm>
              <a:prstGeom prst="rect">
                <a:avLst/>
              </a:prstGeom>
              <a:blipFill>
                <a:blip r:embed="rId3"/>
                <a:stretch>
                  <a:fillRect l="-858" b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4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443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Single-crossing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Certain NP-hard approval voting rules are polynomial-time computable assuming a single-crossing axis. Prominently, </a:t>
                </a:r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Chamberlin-Courant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and (recently)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Monroe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. 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In both cases, 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4431952"/>
              </a:xfrm>
              <a:prstGeom prst="rect">
                <a:avLst/>
              </a:prstGeom>
              <a:blipFill>
                <a:blip r:embed="rId3"/>
                <a:stretch>
                  <a:fillRect l="-858" b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2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443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Single-crossing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Certain NP-hard approval voting rules are polynomial-time computable assuming a single-crossing axis. Prominently, </a:t>
                </a:r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Chamberlin-Courant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and (recently)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Monroe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. </a:t>
                </a:r>
                <a:r>
                  <a:rPr lang="en-US" sz="2300" dirty="0">
                    <a:solidFill>
                      <a:schemeClr val="accent2"/>
                    </a:solidFill>
                    <a:ea typeface="Roboto Slab"/>
                    <a:cs typeface="Roboto Slab"/>
                    <a:sym typeface="Roboto Slab"/>
                  </a:rPr>
                  <a:t>In both cases, </a:t>
                </a:r>
                <a:r>
                  <a:rPr lang="en-US" sz="2300" b="1" dirty="0">
                    <a:solidFill>
                      <a:schemeClr val="accent2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4431952"/>
              </a:xfrm>
              <a:prstGeom prst="rect">
                <a:avLst/>
              </a:prstGeom>
              <a:blipFill>
                <a:blip r:embed="rId3"/>
                <a:stretch>
                  <a:fillRect l="-858" b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2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7263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Single-crossing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Certain NP-hard approval voting rules are polynomial-time computable assuming a single-crossing axis. Prominently, </a:t>
                </a:r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Chamberlin-Courant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and (recently)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Monroe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. </a:t>
                </a:r>
                <a:r>
                  <a:rPr lang="en-US" sz="2300" dirty="0">
                    <a:solidFill>
                      <a:schemeClr val="accent2"/>
                    </a:solidFill>
                    <a:ea typeface="Roboto Slab"/>
                    <a:cs typeface="Roboto Slab"/>
                    <a:sym typeface="Roboto Slab"/>
                  </a:rPr>
                  <a:t>In both cases, </a:t>
                </a:r>
                <a:r>
                  <a:rPr lang="en-US" sz="2300" b="1" dirty="0">
                    <a:solidFill>
                      <a:schemeClr val="accent2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Beyond this problem: 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gateway to a powerful technique for ordering problems (“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colorful graph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”).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7263497"/>
              </a:xfrm>
              <a:prstGeom prst="rect">
                <a:avLst/>
              </a:prstGeom>
              <a:blipFill>
                <a:blip r:embed="rId3"/>
                <a:stretch>
                  <a:fillRect l="-8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9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7263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Single-crossing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Certain NP-hard approval voting rules are polynomial-time computable assuming a single-crossing axis. Prominently, </a:t>
                </a:r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Chamberlin-Courant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and (recently)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Monroe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. </a:t>
                </a:r>
                <a:r>
                  <a:rPr lang="en-US" sz="2300" dirty="0">
                    <a:solidFill>
                      <a:schemeClr val="accent2"/>
                    </a:solidFill>
                    <a:ea typeface="Roboto Slab"/>
                    <a:cs typeface="Roboto Slab"/>
                    <a:sym typeface="Roboto Slab"/>
                  </a:rPr>
                  <a:t>In both cases, </a:t>
                </a:r>
                <a:r>
                  <a:rPr lang="en-US" sz="2300" b="1" dirty="0">
                    <a:solidFill>
                      <a:schemeClr val="accent2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Beyond this problem: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gateway to a powerful technique for ordering problems 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(“</a:t>
                </a:r>
                <a:r>
                  <a:rPr lang="en-US" sz="2300" b="1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the colorful graph</a:t>
                </a:r>
                <a:r>
                  <a:rPr lang="en-US" sz="2300" dirty="0">
                    <a:solidFill>
                      <a:schemeClr val="bg1"/>
                    </a:solidFill>
                    <a:ea typeface="Roboto Slab"/>
                    <a:cs typeface="Roboto Slab"/>
                    <a:sym typeface="Roboto Slab"/>
                  </a:rPr>
                  <a:t>”).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7263497"/>
              </a:xfrm>
              <a:prstGeom prst="rect">
                <a:avLst/>
              </a:prstGeom>
              <a:blipFill>
                <a:blip r:embed="rId3"/>
                <a:stretch>
                  <a:fillRect l="-8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3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I</a:t>
            </a:r>
            <a:r>
              <a:rPr lang="en-GB" sz="4000" b="1" dirty="0"/>
              <a:t>s this problem any useful?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/>
              <p:nvPr/>
            </p:nvSpPr>
            <p:spPr>
              <a:xfrm>
                <a:off x="310050" y="1112383"/>
                <a:ext cx="8523899" cy="7263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Given approval preferences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 voters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alternatives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×</m:t>
                    </m:r>
                    <m:r>
                      <a:rPr lang="en-US" sz="2300" b="0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matrix of yes/no), is there a political spectrum explaining them?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Multiple definitions of spectrum: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1-Euclidean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Single-peaked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,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Single-crossing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axis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(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our problem</a:t>
                </a:r>
                <a:r>
                  <a:rPr lang="en-US" sz="2300" b="1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).</a:t>
                </a:r>
                <a:r>
                  <a:rPr lang="en-US" sz="2300" b="1" u="sng" dirty="0">
                    <a:solidFill>
                      <a:srgbClr val="FF0000"/>
                    </a:solidFill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Surprisingly, for approval, the latter is the most general.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Certain NP-hard approval voting rules are polynomial-time computable assuming a single-crossing axis. Prominently, </a:t>
                </a:r>
                <a:r>
                  <a:rPr lang="en-US" sz="2300" dirty="0">
                    <a:solidFill>
                      <a:srgbClr val="2A09B7"/>
                    </a:solidFill>
                    <a:ea typeface="Roboto Slab"/>
                    <a:cs typeface="Roboto Slab"/>
                    <a:sym typeface="Roboto Slab"/>
                  </a:rPr>
                  <a:t>Chamberlin-Courant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 and (recently) </a:t>
                </a:r>
                <a:r>
                  <a:rPr lang="en-US" sz="2300" dirty="0">
                    <a:solidFill>
                      <a:srgbClr val="00B050"/>
                    </a:solidFill>
                    <a:ea typeface="Roboto Slab"/>
                    <a:cs typeface="Roboto Slab"/>
                    <a:sym typeface="Roboto Slab"/>
                  </a:rPr>
                  <a:t>Monroe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. </a:t>
                </a:r>
                <a:r>
                  <a:rPr lang="en-US" sz="2300" dirty="0">
                    <a:solidFill>
                      <a:schemeClr val="accent2"/>
                    </a:solidFill>
                    <a:ea typeface="Roboto Slab"/>
                    <a:cs typeface="Roboto Slab"/>
                    <a:sym typeface="Roboto Slab"/>
                  </a:rPr>
                  <a:t>In both cases, </a:t>
                </a:r>
                <a:r>
                  <a:rPr lang="en-US" sz="2300" b="1" dirty="0">
                    <a:solidFill>
                      <a:schemeClr val="accent2"/>
                    </a:solidFill>
                    <a:ea typeface="Roboto Slab"/>
                    <a:cs typeface="Roboto Slab"/>
                    <a:sym typeface="Roboto Slab"/>
                  </a:rPr>
                  <a:t>the axis has to be supplied to the algorithm.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Beyond this problem: 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gateway to a powerful technique for ordering problems (“</a:t>
                </a:r>
                <a:r>
                  <a:rPr lang="en-US" sz="2300" b="1" dirty="0">
                    <a:solidFill>
                      <a:srgbClr val="00B0F0"/>
                    </a:solidFill>
                    <a:ea typeface="Roboto Slab"/>
                    <a:cs typeface="Roboto Slab"/>
                    <a:sym typeface="Roboto Slab"/>
                  </a:rPr>
                  <a:t>the colorful graph</a:t>
                </a:r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”).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300" dirty="0"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67A773DA-DE3F-4073-A221-DD1457D2A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0" y="1112383"/>
                <a:ext cx="8523899" cy="7263497"/>
              </a:xfrm>
              <a:prstGeom prst="rect">
                <a:avLst/>
              </a:prstGeom>
              <a:blipFill>
                <a:blip r:embed="rId3"/>
                <a:stretch>
                  <a:fillRect l="-8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67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6549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2.</a:t>
            </a:r>
            <a:endParaRPr lang="en-GB" sz="6000" dirty="0">
              <a:solidFill>
                <a:srgbClr val="CFD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personal anecdote</a:t>
            </a:r>
          </a:p>
        </p:txBody>
      </p:sp>
      <p:sp>
        <p:nvSpPr>
          <p:cNvPr id="525" name="Google Shape;525;p39"/>
          <p:cNvSpPr txBox="1"/>
          <p:nvPr/>
        </p:nvSpPr>
        <p:spPr>
          <a:xfrm>
            <a:off x="1546025" y="3581425"/>
            <a:ext cx="7053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What does Sheldon have to do with this?</a:t>
            </a:r>
            <a:endParaRPr sz="2500" b="1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" name="Picture 10" descr="https://static01.nyt.com/images/2018/08/23/business/23arts-bigbang/merlin_142665672_8af418e7-5868-4917-96d1-842f99d85b1d-jumbo.jpg?quality=75&amp;auto=webp">
            <a:extLst>
              <a:ext uri="{FF2B5EF4-FFF2-40B4-BE49-F238E27FC236}">
                <a16:creationId xmlns:a16="http://schemas.microsoft.com/office/drawing/2014/main" id="{F4DDC20B-224A-404A-A041-76709714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75" y="190900"/>
            <a:ext cx="3840480" cy="255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8663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tatic.wikia.nocookie.net/bigbangtheory/images/d/d7/Neg14.jpg/revision/latest/scale-to-width-down/1000?cb=20181213160223">
            <a:extLst>
              <a:ext uri="{FF2B5EF4-FFF2-40B4-BE49-F238E27FC236}">
                <a16:creationId xmlns:a16="http://schemas.microsoft.com/office/drawing/2014/main" id="{9BC1BABD-C38F-4389-B517-79EDE479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539"/>
            <a:ext cx="5651177" cy="33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79;p32">
            <a:extLst>
              <a:ext uri="{FF2B5EF4-FFF2-40B4-BE49-F238E27FC236}">
                <a16:creationId xmlns:a16="http://schemas.microsoft.com/office/drawing/2014/main" id="{E73F735C-1060-42E0-BAFF-28905E8B9A74}"/>
              </a:ext>
            </a:extLst>
          </p:cNvPr>
          <p:cNvSpPr txBox="1"/>
          <p:nvPr/>
        </p:nvSpPr>
        <p:spPr>
          <a:xfrm>
            <a:off x="352703" y="4049421"/>
            <a:ext cx="494577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2800" b="1" dirty="0">
                <a:latin typeface="Roboto Slab"/>
                <a:ea typeface="Roboto Slab"/>
                <a:cs typeface="Roboto Slab"/>
                <a:sym typeface="Roboto Slab"/>
              </a:rPr>
              <a:t>“Super-Asymmetry”</a:t>
            </a:r>
          </a:p>
        </p:txBody>
      </p:sp>
      <p:pic>
        <p:nvPicPr>
          <p:cNvPr id="4100" name="Picture 4" descr="https://static.wikia.nocookie.net/bigbangtheory/images/a/ac/Neg15.jpg/revision/latest/scale-to-width-down/1000?cb=20181213160232">
            <a:extLst>
              <a:ext uri="{FF2B5EF4-FFF2-40B4-BE49-F238E27FC236}">
                <a16:creationId xmlns:a16="http://schemas.microsoft.com/office/drawing/2014/main" id="{F4B6823E-93D5-456C-A65C-1F3F350C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120">
            <a:off x="4820656" y="2223665"/>
            <a:ext cx="4299826" cy="29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34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wikia.nocookie.net/bigbangtheory/images/0/0d/Neg1.jpg/revision/latest?cb=20181211171724">
            <a:extLst>
              <a:ext uri="{FF2B5EF4-FFF2-40B4-BE49-F238E27FC236}">
                <a16:creationId xmlns:a16="http://schemas.microsoft.com/office/drawing/2014/main" id="{AFCDB04E-4554-4E65-8DE3-28E40046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7" y="1127790"/>
            <a:ext cx="56578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atic.wikia.nocookie.net/bigbangtheory/images/8/85/Neg29.jpg/revision/latest/scale-to-width-down/1000?cb=20181213160621">
            <a:extLst>
              <a:ext uri="{FF2B5EF4-FFF2-40B4-BE49-F238E27FC236}">
                <a16:creationId xmlns:a16="http://schemas.microsoft.com/office/drawing/2014/main" id="{0AB0D968-915C-418E-92B3-04C1FCFC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507">
            <a:off x="5020469" y="169296"/>
            <a:ext cx="3970842" cy="23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79;p32">
            <a:extLst>
              <a:ext uri="{FF2B5EF4-FFF2-40B4-BE49-F238E27FC236}">
                <a16:creationId xmlns:a16="http://schemas.microsoft.com/office/drawing/2014/main" id="{0021C902-5E7D-4E43-B18B-DA9D889B486B}"/>
              </a:ext>
            </a:extLst>
          </p:cNvPr>
          <p:cNvSpPr txBox="1"/>
          <p:nvPr/>
        </p:nvSpPr>
        <p:spPr>
          <a:xfrm>
            <a:off x="-186957" y="5537090"/>
            <a:ext cx="95179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2300" b="1" dirty="0">
                <a:latin typeface="Roboto Slab"/>
                <a:ea typeface="Roboto Slab"/>
                <a:cs typeface="Roboto Slab"/>
                <a:sym typeface="Roboto Slab"/>
              </a:rPr>
              <a:t>“Examinations of a Super-Asymmetric Model of the Universe”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,</a:t>
            </a:r>
          </a:p>
          <a:p>
            <a:pPr lvl="0" algn="ctr"/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Grigoryev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Vasily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Pavlovich (1978)</a:t>
            </a:r>
          </a:p>
        </p:txBody>
      </p:sp>
      <p:pic>
        <p:nvPicPr>
          <p:cNvPr id="6" name="Picture 8" descr="https://static.wikia.nocookie.net/bigbangtheory/images/4/4f/Neg30.jpg/revision/latest/scale-to-width-down/1000?cb=20181213160627">
            <a:extLst>
              <a:ext uri="{FF2B5EF4-FFF2-40B4-BE49-F238E27FC236}">
                <a16:creationId xmlns:a16="http://schemas.microsoft.com/office/drawing/2014/main" id="{114D5EE5-8640-4AE8-884F-D2E18EB8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748">
            <a:off x="4801928" y="2623632"/>
            <a:ext cx="4279473" cy="24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tatic.wikia.nocookie.net/bigbangtheory/images/c/c9/Neg40.jpg/revision/latest?cb=20181213160757">
            <a:extLst>
              <a:ext uri="{FF2B5EF4-FFF2-40B4-BE49-F238E27FC236}">
                <a16:creationId xmlns:a16="http://schemas.microsoft.com/office/drawing/2014/main" id="{ACE0B635-DE3C-49CC-9AA4-ECF48542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85" y="71120"/>
            <a:ext cx="4124632" cy="41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tatic.wikia.nocookie.net/bigbangtheory/images/8/81/Neg46.jpg/revision/latest/scale-to-width-down/1000?cb=20181213160905">
            <a:extLst>
              <a:ext uri="{FF2B5EF4-FFF2-40B4-BE49-F238E27FC236}">
                <a16:creationId xmlns:a16="http://schemas.microsoft.com/office/drawing/2014/main" id="{C3F43E28-1462-4675-B1AD-BE6DC6B3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850">
            <a:off x="307925" y="3801385"/>
            <a:ext cx="4112950" cy="26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tatic.wikia.nocookie.net/bigbangtheory/images/a/a0/Neg8.jpg/revision/latest?cb=20181211171820">
            <a:extLst>
              <a:ext uri="{FF2B5EF4-FFF2-40B4-BE49-F238E27FC236}">
                <a16:creationId xmlns:a16="http://schemas.microsoft.com/office/drawing/2014/main" id="{FFB67B08-9C62-4C1D-AD88-151CC83D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0">
            <a:off x="4723127" y="3758931"/>
            <a:ext cx="4124632" cy="274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3624261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3624317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193;p21">
            <a:extLst>
              <a:ext uri="{FF2B5EF4-FFF2-40B4-BE49-F238E27FC236}">
                <a16:creationId xmlns:a16="http://schemas.microsoft.com/office/drawing/2014/main" id="{BEE311EA-35A3-4BE9-B615-F3E6BF6BC0F2}"/>
              </a:ext>
            </a:extLst>
          </p:cNvPr>
          <p:cNvSpPr txBox="1"/>
          <p:nvPr/>
        </p:nvSpPr>
        <p:spPr>
          <a:xfrm>
            <a:off x="3624093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" name="Google Shape;193;p21">
            <a:extLst>
              <a:ext uri="{FF2B5EF4-FFF2-40B4-BE49-F238E27FC236}">
                <a16:creationId xmlns:a16="http://schemas.microsoft.com/office/drawing/2014/main" id="{979B5D4D-67F2-4490-99C6-A4ACA06C1E76}"/>
              </a:ext>
            </a:extLst>
          </p:cNvPr>
          <p:cNvSpPr txBox="1"/>
          <p:nvPr/>
        </p:nvSpPr>
        <p:spPr>
          <a:xfrm>
            <a:off x="4016996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4017052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4017052" y="30129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" name="Google Shape;193;p21">
            <a:extLst>
              <a:ext uri="{FF2B5EF4-FFF2-40B4-BE49-F238E27FC236}">
                <a16:creationId xmlns:a16="http://schemas.microsoft.com/office/drawing/2014/main" id="{28D4E207-FCEF-4952-8B96-C53605F5D294}"/>
              </a:ext>
            </a:extLst>
          </p:cNvPr>
          <p:cNvSpPr txBox="1"/>
          <p:nvPr/>
        </p:nvSpPr>
        <p:spPr>
          <a:xfrm>
            <a:off x="4409899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4409897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4409898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Google Shape;193;p21">
            <a:extLst>
              <a:ext uri="{FF2B5EF4-FFF2-40B4-BE49-F238E27FC236}">
                <a16:creationId xmlns:a16="http://schemas.microsoft.com/office/drawing/2014/main" id="{A7549C40-0906-4AE5-903B-B47684A0C342}"/>
              </a:ext>
            </a:extLst>
          </p:cNvPr>
          <p:cNvSpPr txBox="1"/>
          <p:nvPr/>
        </p:nvSpPr>
        <p:spPr>
          <a:xfrm>
            <a:off x="4802634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4802633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4802633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8864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79;p32">
            <a:extLst>
              <a:ext uri="{FF2B5EF4-FFF2-40B4-BE49-F238E27FC236}">
                <a16:creationId xmlns:a16="http://schemas.microsoft.com/office/drawing/2014/main" id="{C232BF5C-BCF4-465C-B5F0-780FE49A6DE1}"/>
              </a:ext>
            </a:extLst>
          </p:cNvPr>
          <p:cNvSpPr txBox="1"/>
          <p:nvPr/>
        </p:nvSpPr>
        <p:spPr>
          <a:xfrm>
            <a:off x="-186957" y="5537090"/>
            <a:ext cx="95179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2300" b="1" dirty="0">
                <a:latin typeface="Roboto Slab"/>
                <a:ea typeface="Roboto Slab"/>
                <a:cs typeface="Roboto Slab"/>
                <a:sym typeface="Roboto Slab"/>
              </a:rPr>
              <a:t>“Examinations of a Super-Asymmetric Model of the Universe”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,</a:t>
            </a:r>
          </a:p>
          <a:p>
            <a:pPr lvl="0" algn="ctr"/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Grigoryev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Vasily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Pavlovich (1978)</a:t>
            </a:r>
          </a:p>
        </p:txBody>
      </p:sp>
    </p:spTree>
    <p:extLst>
      <p:ext uri="{BB962C8B-B14F-4D97-AF65-F5344CB8AC3E}">
        <p14:creationId xmlns:p14="http://schemas.microsoft.com/office/powerpoint/2010/main" val="3193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AA61D-4725-4CAE-B3F9-25FC3AA2F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28" y="73740"/>
            <a:ext cx="4795491" cy="4223236"/>
          </a:xfrm>
          <a:prstGeom prst="rect">
            <a:avLst/>
          </a:prstGeom>
        </p:spPr>
      </p:pic>
      <p:sp>
        <p:nvSpPr>
          <p:cNvPr id="8" name="Google Shape;379;p32">
            <a:extLst>
              <a:ext uri="{FF2B5EF4-FFF2-40B4-BE49-F238E27FC236}">
                <a16:creationId xmlns:a16="http://schemas.microsoft.com/office/drawing/2014/main" id="{36EB2E6E-4D14-425A-A854-5829ED4690D5}"/>
              </a:ext>
            </a:extLst>
          </p:cNvPr>
          <p:cNvSpPr txBox="1"/>
          <p:nvPr/>
        </p:nvSpPr>
        <p:spPr>
          <a:xfrm>
            <a:off x="62920" y="4470260"/>
            <a:ext cx="901816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2300" b="1" dirty="0">
                <a:latin typeface="Roboto Slab"/>
                <a:ea typeface="Roboto Slab"/>
                <a:cs typeface="Roboto Slab"/>
                <a:sym typeface="Roboto Slab"/>
              </a:rPr>
              <a:t>“On matrices with connectedness property”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, </a:t>
            </a:r>
          </a:p>
          <a:p>
            <a:pPr lvl="0" algn="ctr"/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V.L.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Beresnev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and A.I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Davydov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Upravlyaemye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Sistemy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(197</a:t>
            </a:r>
            <a:r>
              <a:rPr lang="en-GB" sz="2300" b="1" u="sng" dirty="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9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)</a:t>
            </a:r>
          </a:p>
        </p:txBody>
      </p:sp>
      <p:pic>
        <p:nvPicPr>
          <p:cNvPr id="8196" name="Picture 4" descr="https://scontent.fyei6-3.fna.fbcdn.net/v/t1.15752-9/385539911_907779884286694_8726883778068239158_n.jpg?_nc_cat=108&amp;ccb=1-7&amp;_nc_sid=8cd0a2&amp;_nc_ohc=zVGC3R8Ijb0AX-WMmpa&amp;_nc_ht=scontent.fyei6-3.fna&amp;oh=03_AdQkpsLbAALjWM1XI4oVOvmjyKtj43WJFIz2NG-EH-CHKQ&amp;oe=6593DA9A">
            <a:extLst>
              <a:ext uri="{FF2B5EF4-FFF2-40B4-BE49-F238E27FC236}">
                <a16:creationId xmlns:a16="http://schemas.microsoft.com/office/drawing/2014/main" id="{5F0A274A-7BF1-40A6-AEC9-EE944F37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66" y="363930"/>
            <a:ext cx="2264488" cy="38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op of blood&quot; Emoji - Download for free – Iconduck">
            <a:extLst>
              <a:ext uri="{FF2B5EF4-FFF2-40B4-BE49-F238E27FC236}">
                <a16:creationId xmlns:a16="http://schemas.microsoft.com/office/drawing/2014/main" id="{A4238E64-05C0-4280-964E-BA9D4111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48" y="822423"/>
            <a:ext cx="85695" cy="1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379;p32">
            <a:extLst>
              <a:ext uri="{FF2B5EF4-FFF2-40B4-BE49-F238E27FC236}">
                <a16:creationId xmlns:a16="http://schemas.microsoft.com/office/drawing/2014/main" id="{C232BF5C-BCF4-465C-B5F0-780FE49A6DE1}"/>
              </a:ext>
            </a:extLst>
          </p:cNvPr>
          <p:cNvSpPr txBox="1"/>
          <p:nvPr/>
        </p:nvSpPr>
        <p:spPr>
          <a:xfrm>
            <a:off x="-186957" y="5537090"/>
            <a:ext cx="95179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2300" b="1" dirty="0">
                <a:solidFill>
                  <a:srgbClr val="000000">
                    <a:alpha val="25000"/>
                  </a:srgbClr>
                </a:solidFill>
                <a:latin typeface="Roboto Slab"/>
                <a:ea typeface="Roboto Slab"/>
                <a:cs typeface="Roboto Slab"/>
                <a:sym typeface="Roboto Slab"/>
              </a:rPr>
              <a:t>“Examinations of a Super-Asymmetric Model of the Universe”</a:t>
            </a:r>
            <a:r>
              <a:rPr lang="en-GB" sz="2300" dirty="0">
                <a:solidFill>
                  <a:srgbClr val="000000">
                    <a:alpha val="25000"/>
                  </a:srgbClr>
                </a:solidFill>
                <a:latin typeface="Roboto Slab"/>
                <a:ea typeface="Roboto Slab"/>
                <a:cs typeface="Roboto Slab"/>
                <a:sym typeface="Roboto Slab"/>
              </a:rPr>
              <a:t>,</a:t>
            </a:r>
          </a:p>
          <a:p>
            <a:pPr lvl="0" algn="ctr"/>
            <a:r>
              <a:rPr lang="en-GB" sz="2300" dirty="0" err="1">
                <a:solidFill>
                  <a:srgbClr val="000000">
                    <a:alpha val="25000"/>
                  </a:srgbClr>
                </a:solidFill>
                <a:latin typeface="Roboto Slab"/>
                <a:ea typeface="Roboto Slab"/>
                <a:cs typeface="Roboto Slab"/>
                <a:sym typeface="Roboto Slab"/>
              </a:rPr>
              <a:t>Grigoryev</a:t>
            </a:r>
            <a:r>
              <a:rPr lang="en-GB" sz="2300" dirty="0">
                <a:solidFill>
                  <a:srgbClr val="000000">
                    <a:alpha val="25000"/>
                  </a:srgbClr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300" dirty="0" err="1">
                <a:solidFill>
                  <a:srgbClr val="000000">
                    <a:alpha val="25000"/>
                  </a:srgbClr>
                </a:solidFill>
                <a:latin typeface="Roboto Slab"/>
                <a:ea typeface="Roboto Slab"/>
                <a:cs typeface="Roboto Slab"/>
                <a:sym typeface="Roboto Slab"/>
              </a:rPr>
              <a:t>Vasily</a:t>
            </a:r>
            <a:r>
              <a:rPr lang="en-GB" sz="2300" dirty="0">
                <a:solidFill>
                  <a:srgbClr val="000000">
                    <a:alpha val="25000"/>
                  </a:srgbClr>
                </a:solidFill>
                <a:latin typeface="Roboto Slab"/>
                <a:ea typeface="Roboto Slab"/>
                <a:cs typeface="Roboto Slab"/>
                <a:sym typeface="Roboto Slab"/>
              </a:rPr>
              <a:t> Pavlovich (1978)</a:t>
            </a:r>
          </a:p>
        </p:txBody>
      </p:sp>
    </p:spTree>
    <p:extLst>
      <p:ext uri="{BB962C8B-B14F-4D97-AF65-F5344CB8AC3E}">
        <p14:creationId xmlns:p14="http://schemas.microsoft.com/office/powerpoint/2010/main" val="14907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AA61D-4725-4CAE-B3F9-25FC3AA2F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28" y="73740"/>
            <a:ext cx="4795491" cy="4223236"/>
          </a:xfrm>
          <a:prstGeom prst="rect">
            <a:avLst/>
          </a:prstGeom>
        </p:spPr>
      </p:pic>
      <p:sp>
        <p:nvSpPr>
          <p:cNvPr id="8" name="Google Shape;379;p32">
            <a:extLst>
              <a:ext uri="{FF2B5EF4-FFF2-40B4-BE49-F238E27FC236}">
                <a16:creationId xmlns:a16="http://schemas.microsoft.com/office/drawing/2014/main" id="{36EB2E6E-4D14-425A-A854-5829ED4690D5}"/>
              </a:ext>
            </a:extLst>
          </p:cNvPr>
          <p:cNvSpPr txBox="1"/>
          <p:nvPr/>
        </p:nvSpPr>
        <p:spPr>
          <a:xfrm>
            <a:off x="62920" y="4470260"/>
            <a:ext cx="901816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2300" b="1" dirty="0">
                <a:latin typeface="Roboto Slab"/>
                <a:ea typeface="Roboto Slab"/>
                <a:cs typeface="Roboto Slab"/>
                <a:sym typeface="Roboto Slab"/>
              </a:rPr>
              <a:t>“On matrices with connectedness property”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, </a:t>
            </a:r>
          </a:p>
          <a:p>
            <a:pPr lvl="0" algn="ctr"/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V.L.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Beresnev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and A.I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Davydov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Upravlyaemye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Sistemy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(197</a:t>
            </a:r>
            <a:r>
              <a:rPr lang="en-GB" sz="2300" b="1" u="sng" dirty="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9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)</a:t>
            </a:r>
          </a:p>
        </p:txBody>
      </p:sp>
      <p:pic>
        <p:nvPicPr>
          <p:cNvPr id="8196" name="Picture 4" descr="https://scontent.fyei6-3.fna.fbcdn.net/v/t1.15752-9/385539911_907779884286694_8726883778068239158_n.jpg?_nc_cat=108&amp;ccb=1-7&amp;_nc_sid=8cd0a2&amp;_nc_ohc=zVGC3R8Ijb0AX-WMmpa&amp;_nc_ht=scontent.fyei6-3.fna&amp;oh=03_AdQkpsLbAALjWM1XI4oVOvmjyKtj43WJFIz2NG-EH-CHKQ&amp;oe=6593DA9A">
            <a:extLst>
              <a:ext uri="{FF2B5EF4-FFF2-40B4-BE49-F238E27FC236}">
                <a16:creationId xmlns:a16="http://schemas.microsoft.com/office/drawing/2014/main" id="{5F0A274A-7BF1-40A6-AEC9-EE944F37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66" y="363930"/>
            <a:ext cx="2264488" cy="38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op of blood&quot; Emoji - Download for free – Iconduck">
            <a:extLst>
              <a:ext uri="{FF2B5EF4-FFF2-40B4-BE49-F238E27FC236}">
                <a16:creationId xmlns:a16="http://schemas.microsoft.com/office/drawing/2014/main" id="{A4238E64-05C0-4280-964E-BA9D4111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48" y="822423"/>
            <a:ext cx="85695" cy="1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379;p32">
            <a:extLst>
              <a:ext uri="{FF2B5EF4-FFF2-40B4-BE49-F238E27FC236}">
                <a16:creationId xmlns:a16="http://schemas.microsoft.com/office/drawing/2014/main" id="{C232BF5C-BCF4-465C-B5F0-780FE49A6DE1}"/>
              </a:ext>
            </a:extLst>
          </p:cNvPr>
          <p:cNvSpPr txBox="1"/>
          <p:nvPr/>
        </p:nvSpPr>
        <p:spPr>
          <a:xfrm>
            <a:off x="-186957" y="5537090"/>
            <a:ext cx="95179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GB" sz="2300" b="1" dirty="0">
                <a:latin typeface="Roboto Slab"/>
                <a:ea typeface="Roboto Slab"/>
                <a:cs typeface="Roboto Slab"/>
                <a:sym typeface="Roboto Slab"/>
              </a:rPr>
              <a:t>“Examinations of a Super-Asymmetric Model of the Universe”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,</a:t>
            </a:r>
          </a:p>
          <a:p>
            <a:pPr lvl="0" algn="ctr"/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Grigoryev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300" dirty="0" err="1">
                <a:latin typeface="Roboto Slab"/>
                <a:ea typeface="Roboto Slab"/>
                <a:cs typeface="Roboto Slab"/>
                <a:sym typeface="Roboto Slab"/>
              </a:rPr>
              <a:t>Vasily</a:t>
            </a:r>
            <a:r>
              <a:rPr lang="en-GB" sz="2300" dirty="0">
                <a:latin typeface="Roboto Slab"/>
                <a:ea typeface="Roboto Slab"/>
                <a:cs typeface="Roboto Slab"/>
                <a:sym typeface="Roboto Slab"/>
              </a:rPr>
              <a:t> Pavlovich (1978)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C10C5F-2D02-4B17-B745-25343C85F8BA}"/>
              </a:ext>
            </a:extLst>
          </p:cNvPr>
          <p:cNvSpPr/>
          <p:nvPr/>
        </p:nvSpPr>
        <p:spPr>
          <a:xfrm>
            <a:off x="3271521" y="2854790"/>
            <a:ext cx="2783839" cy="892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/>
              <a:t>But our method is more general!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9026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6549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3.</a:t>
            </a:r>
            <a:endParaRPr lang="en-GB" sz="6000" dirty="0">
              <a:solidFill>
                <a:srgbClr val="CFD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Non-betweenness</a:t>
            </a:r>
            <a:endParaRPr lang="en-GB" dirty="0"/>
          </a:p>
        </p:txBody>
      </p:sp>
      <p:sp>
        <p:nvSpPr>
          <p:cNvPr id="525" name="Google Shape;525;p39"/>
          <p:cNvSpPr txBox="1"/>
          <p:nvPr/>
        </p:nvSpPr>
        <p:spPr>
          <a:xfrm>
            <a:off x="1546025" y="3581425"/>
            <a:ext cx="7053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A lens for many ordering problems.</a:t>
            </a:r>
            <a:endParaRPr sz="2500" b="1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" name="Picture 2" descr="Free lens zoom magnify vector">
            <a:extLst>
              <a:ext uri="{FF2B5EF4-FFF2-40B4-BE49-F238E27FC236}">
                <a16:creationId xmlns:a16="http://schemas.microsoft.com/office/drawing/2014/main" id="{856A0A25-0D28-4911-AFDF-D07D5972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33" y="378606"/>
            <a:ext cx="1950909" cy="19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74980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850413" y="97608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1243315" y="97608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1636216" y="97608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2028785" y="97608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532088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193;p21">
            <a:extLst>
              <a:ext uri="{FF2B5EF4-FFF2-40B4-BE49-F238E27FC236}">
                <a16:creationId xmlns:a16="http://schemas.microsoft.com/office/drawing/2014/main" id="{BEE311EA-35A3-4BE9-B615-F3E6BF6BC0F2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" name="Google Shape;193;p21">
            <a:extLst>
              <a:ext uri="{FF2B5EF4-FFF2-40B4-BE49-F238E27FC236}">
                <a16:creationId xmlns:a16="http://schemas.microsoft.com/office/drawing/2014/main" id="{979B5D4D-67F2-4490-99C6-A4ACA06C1E76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" name="Google Shape;193;p21">
            <a:extLst>
              <a:ext uri="{FF2B5EF4-FFF2-40B4-BE49-F238E27FC236}">
                <a16:creationId xmlns:a16="http://schemas.microsoft.com/office/drawing/2014/main" id="{28D4E207-FCEF-4952-8B96-C53605F5D294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Google Shape;193;p21">
            <a:extLst>
              <a:ext uri="{FF2B5EF4-FFF2-40B4-BE49-F238E27FC236}">
                <a16:creationId xmlns:a16="http://schemas.microsoft.com/office/drawing/2014/main" id="{A7549C40-0906-4AE5-903B-B47684A0C342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" name="Google Shape;379;p32">
            <a:extLst>
              <a:ext uri="{FF2B5EF4-FFF2-40B4-BE49-F238E27FC236}">
                <a16:creationId xmlns:a16="http://schemas.microsoft.com/office/drawing/2014/main" id="{B615363A-1D82-49A9-B5B7-39691227F334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</p:spTree>
    <p:extLst>
      <p:ext uri="{BB962C8B-B14F-4D97-AF65-F5344CB8AC3E}">
        <p14:creationId xmlns:p14="http://schemas.microsoft.com/office/powerpoint/2010/main" val="39008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193;p21">
            <a:extLst>
              <a:ext uri="{FF2B5EF4-FFF2-40B4-BE49-F238E27FC236}">
                <a16:creationId xmlns:a16="http://schemas.microsoft.com/office/drawing/2014/main" id="{BEE311EA-35A3-4BE9-B615-F3E6BF6BC0F2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" name="Google Shape;193;p21">
            <a:extLst>
              <a:ext uri="{FF2B5EF4-FFF2-40B4-BE49-F238E27FC236}">
                <a16:creationId xmlns:a16="http://schemas.microsoft.com/office/drawing/2014/main" id="{979B5D4D-67F2-4490-99C6-A4ACA06C1E76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" name="Google Shape;193;p21">
            <a:extLst>
              <a:ext uri="{FF2B5EF4-FFF2-40B4-BE49-F238E27FC236}">
                <a16:creationId xmlns:a16="http://schemas.microsoft.com/office/drawing/2014/main" id="{28D4E207-FCEF-4952-8B96-C53605F5D294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Google Shape;193;p21">
            <a:extLst>
              <a:ext uri="{FF2B5EF4-FFF2-40B4-BE49-F238E27FC236}">
                <a16:creationId xmlns:a16="http://schemas.microsoft.com/office/drawing/2014/main" id="{A7549C40-0906-4AE5-903B-B47684A0C342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379;p32">
            <a:extLst>
              <a:ext uri="{FF2B5EF4-FFF2-40B4-BE49-F238E27FC236}">
                <a16:creationId xmlns:a16="http://schemas.microsoft.com/office/drawing/2014/main" id="{F4DDAF73-56CF-48FB-B0BB-9C95246DD6D8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</p:spTree>
    <p:extLst>
      <p:ext uri="{BB962C8B-B14F-4D97-AF65-F5344CB8AC3E}">
        <p14:creationId xmlns:p14="http://schemas.microsoft.com/office/powerpoint/2010/main" val="16940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193;p21">
            <a:extLst>
              <a:ext uri="{FF2B5EF4-FFF2-40B4-BE49-F238E27FC236}">
                <a16:creationId xmlns:a16="http://schemas.microsoft.com/office/drawing/2014/main" id="{BEE311EA-35A3-4BE9-B615-F3E6BF6BC0F2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" name="Google Shape;193;p21">
            <a:extLst>
              <a:ext uri="{FF2B5EF4-FFF2-40B4-BE49-F238E27FC236}">
                <a16:creationId xmlns:a16="http://schemas.microsoft.com/office/drawing/2014/main" id="{979B5D4D-67F2-4490-99C6-A4ACA06C1E76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" name="Google Shape;193;p21">
            <a:extLst>
              <a:ext uri="{FF2B5EF4-FFF2-40B4-BE49-F238E27FC236}">
                <a16:creationId xmlns:a16="http://schemas.microsoft.com/office/drawing/2014/main" id="{28D4E207-FCEF-4952-8B96-C53605F5D294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Google Shape;193;p21">
            <a:extLst>
              <a:ext uri="{FF2B5EF4-FFF2-40B4-BE49-F238E27FC236}">
                <a16:creationId xmlns:a16="http://schemas.microsoft.com/office/drawing/2014/main" id="{A7549C40-0906-4AE5-903B-B47684A0C342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379;p32">
            <a:extLst>
              <a:ext uri="{FF2B5EF4-FFF2-40B4-BE49-F238E27FC236}">
                <a16:creationId xmlns:a16="http://schemas.microsoft.com/office/drawing/2014/main" id="{F4DDAF73-56CF-48FB-B0BB-9C95246DD6D8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6" name="Google Shape;379;p32">
            <a:extLst>
              <a:ext uri="{FF2B5EF4-FFF2-40B4-BE49-F238E27FC236}">
                <a16:creationId xmlns:a16="http://schemas.microsoft.com/office/drawing/2014/main" id="{AB515A98-6124-4837-9F20-0BF8B0C40118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</p:spTree>
    <p:extLst>
      <p:ext uri="{BB962C8B-B14F-4D97-AF65-F5344CB8AC3E}">
        <p14:creationId xmlns:p14="http://schemas.microsoft.com/office/powerpoint/2010/main" val="29578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083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" name="Google Shape;379;p32">
            <a:extLst>
              <a:ext uri="{FF2B5EF4-FFF2-40B4-BE49-F238E27FC236}">
                <a16:creationId xmlns:a16="http://schemas.microsoft.com/office/drawing/2014/main" id="{8DCA5F02-1C72-4650-A024-99575C87434E}"/>
              </a:ext>
            </a:extLst>
          </p:cNvPr>
          <p:cNvSpPr txBox="1"/>
          <p:nvPr/>
        </p:nvSpPr>
        <p:spPr>
          <a:xfrm>
            <a:off x="2814423" y="2740094"/>
            <a:ext cx="450908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  <a:p>
            <a:pPr lvl="0"/>
            <a:r>
              <a:rPr lang="en-US" sz="23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4 can not go between 1 and 3!</a:t>
            </a:r>
          </a:p>
          <a:p>
            <a:pPr lvl="0"/>
            <a:r>
              <a:rPr lang="en-US" sz="23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1 can not go between 2 and 4!</a:t>
            </a:r>
          </a:p>
          <a:p>
            <a:pPr lvl="0"/>
            <a:r>
              <a:rPr lang="en-US" sz="23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3 can not go between 2 and 4!</a:t>
            </a:r>
            <a:endParaRPr lang="en-GB" sz="23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9683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3624261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3624317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193;p21">
            <a:extLst>
              <a:ext uri="{FF2B5EF4-FFF2-40B4-BE49-F238E27FC236}">
                <a16:creationId xmlns:a16="http://schemas.microsoft.com/office/drawing/2014/main" id="{BEE311EA-35A3-4BE9-B615-F3E6BF6BC0F2}"/>
              </a:ext>
            </a:extLst>
          </p:cNvPr>
          <p:cNvSpPr txBox="1"/>
          <p:nvPr/>
        </p:nvSpPr>
        <p:spPr>
          <a:xfrm>
            <a:off x="3624093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" name="Google Shape;193;p21">
            <a:extLst>
              <a:ext uri="{FF2B5EF4-FFF2-40B4-BE49-F238E27FC236}">
                <a16:creationId xmlns:a16="http://schemas.microsoft.com/office/drawing/2014/main" id="{979B5D4D-67F2-4490-99C6-A4ACA06C1E76}"/>
              </a:ext>
            </a:extLst>
          </p:cNvPr>
          <p:cNvSpPr txBox="1"/>
          <p:nvPr/>
        </p:nvSpPr>
        <p:spPr>
          <a:xfrm>
            <a:off x="4016996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4017052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4017052" y="30129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" name="Google Shape;193;p21">
            <a:extLst>
              <a:ext uri="{FF2B5EF4-FFF2-40B4-BE49-F238E27FC236}">
                <a16:creationId xmlns:a16="http://schemas.microsoft.com/office/drawing/2014/main" id="{28D4E207-FCEF-4952-8B96-C53605F5D294}"/>
              </a:ext>
            </a:extLst>
          </p:cNvPr>
          <p:cNvSpPr txBox="1"/>
          <p:nvPr/>
        </p:nvSpPr>
        <p:spPr>
          <a:xfrm>
            <a:off x="4409899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4409897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4409898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Google Shape;193;p21">
            <a:extLst>
              <a:ext uri="{FF2B5EF4-FFF2-40B4-BE49-F238E27FC236}">
                <a16:creationId xmlns:a16="http://schemas.microsoft.com/office/drawing/2014/main" id="{A7549C40-0906-4AE5-903B-B47684A0C342}"/>
              </a:ext>
            </a:extLst>
          </p:cNvPr>
          <p:cNvSpPr txBox="1"/>
          <p:nvPr/>
        </p:nvSpPr>
        <p:spPr>
          <a:xfrm>
            <a:off x="4802634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4802633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4802633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52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" name="Google Shape;379;p32">
            <a:extLst>
              <a:ext uri="{FF2B5EF4-FFF2-40B4-BE49-F238E27FC236}">
                <a16:creationId xmlns:a16="http://schemas.microsoft.com/office/drawing/2014/main" id="{8DCA5F02-1C72-4650-A024-99575C87434E}"/>
              </a:ext>
            </a:extLst>
          </p:cNvPr>
          <p:cNvSpPr txBox="1"/>
          <p:nvPr/>
        </p:nvSpPr>
        <p:spPr>
          <a:xfrm>
            <a:off x="2814423" y="2740094"/>
            <a:ext cx="450908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4 can not go between 1 and 3!</a:t>
            </a:r>
          </a:p>
          <a:p>
            <a:pPr lvl="0"/>
            <a:r>
              <a:rPr lang="en-US" sz="23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1 can not go between 2 and 4!</a:t>
            </a:r>
          </a:p>
          <a:p>
            <a:pPr lvl="0"/>
            <a:r>
              <a:rPr lang="en-US" sz="23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3 can not go between 2 and 4!</a:t>
            </a:r>
            <a:endParaRPr lang="en-GB" sz="23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6996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" name="Google Shape;379;p32">
            <a:extLst>
              <a:ext uri="{FF2B5EF4-FFF2-40B4-BE49-F238E27FC236}">
                <a16:creationId xmlns:a16="http://schemas.microsoft.com/office/drawing/2014/main" id="{8DCA5F02-1C72-4650-A024-99575C87434E}"/>
              </a:ext>
            </a:extLst>
          </p:cNvPr>
          <p:cNvSpPr txBox="1"/>
          <p:nvPr/>
        </p:nvSpPr>
        <p:spPr>
          <a:xfrm>
            <a:off x="2814423" y="2740094"/>
            <a:ext cx="450908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4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1 can not go between 2 and 4!</a:t>
            </a:r>
          </a:p>
          <a:p>
            <a:pPr lvl="0"/>
            <a:r>
              <a:rPr lang="en-US" sz="23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3 can not go between 2 and 4!</a:t>
            </a:r>
            <a:endParaRPr lang="en-GB" sz="23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9591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" name="Google Shape;379;p32">
            <a:extLst>
              <a:ext uri="{FF2B5EF4-FFF2-40B4-BE49-F238E27FC236}">
                <a16:creationId xmlns:a16="http://schemas.microsoft.com/office/drawing/2014/main" id="{8DCA5F02-1C72-4650-A024-99575C87434E}"/>
              </a:ext>
            </a:extLst>
          </p:cNvPr>
          <p:cNvSpPr txBox="1"/>
          <p:nvPr/>
        </p:nvSpPr>
        <p:spPr>
          <a:xfrm>
            <a:off x="2814423" y="2740094"/>
            <a:ext cx="450908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4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1 can not go between 2 and 4!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3 can not go between 2 and 4!</a:t>
            </a:r>
            <a:endParaRPr lang="en-GB" sz="23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8770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" name="Google Shape;379;p32">
            <a:extLst>
              <a:ext uri="{FF2B5EF4-FFF2-40B4-BE49-F238E27FC236}">
                <a16:creationId xmlns:a16="http://schemas.microsoft.com/office/drawing/2014/main" id="{8DCA5F02-1C72-4650-A024-99575C87434E}"/>
              </a:ext>
            </a:extLst>
          </p:cNvPr>
          <p:cNvSpPr txBox="1"/>
          <p:nvPr/>
        </p:nvSpPr>
        <p:spPr>
          <a:xfrm>
            <a:off x="2814423" y="2740094"/>
            <a:ext cx="450908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4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1 can not go between 2 and 4!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3 can not go between 2 and 4!</a:t>
            </a:r>
            <a:endParaRPr lang="en-GB" sz="23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73633C8-7AA1-4716-9AD5-17D6A2F17400}"/>
              </a:ext>
            </a:extLst>
          </p:cNvPr>
          <p:cNvSpPr/>
          <p:nvPr/>
        </p:nvSpPr>
        <p:spPr>
          <a:xfrm>
            <a:off x="6930768" y="2150614"/>
            <a:ext cx="392735" cy="2199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Google Shape;379;p32">
            <a:extLst>
              <a:ext uri="{FF2B5EF4-FFF2-40B4-BE49-F238E27FC236}">
                <a16:creationId xmlns:a16="http://schemas.microsoft.com/office/drawing/2014/main" id="{A6D9F14B-AC00-439C-8E32-70FE369E69AB}"/>
              </a:ext>
            </a:extLst>
          </p:cNvPr>
          <p:cNvSpPr txBox="1"/>
          <p:nvPr/>
        </p:nvSpPr>
        <p:spPr>
          <a:xfrm>
            <a:off x="7507782" y="2842685"/>
            <a:ext cx="135148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Need all to hold!</a:t>
            </a:r>
          </a:p>
        </p:txBody>
      </p:sp>
    </p:spTree>
    <p:extLst>
      <p:ext uri="{BB962C8B-B14F-4D97-AF65-F5344CB8AC3E}">
        <p14:creationId xmlns:p14="http://schemas.microsoft.com/office/powerpoint/2010/main" val="11820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p:sp>
        <p:nvSpPr>
          <p:cNvPr id="24" name="Google Shape;379;p32">
            <a:extLst>
              <a:ext uri="{FF2B5EF4-FFF2-40B4-BE49-F238E27FC236}">
                <a16:creationId xmlns:a16="http://schemas.microsoft.com/office/drawing/2014/main" id="{F6857B8D-EF4E-4EAF-8C6C-840FF091206F}"/>
              </a:ext>
            </a:extLst>
          </p:cNvPr>
          <p:cNvSpPr txBox="1"/>
          <p:nvPr/>
        </p:nvSpPr>
        <p:spPr>
          <a:xfrm>
            <a:off x="518160" y="4695111"/>
            <a:ext cx="8107680" cy="1677352"/>
          </a:xfrm>
          <a:prstGeom prst="rect">
            <a:avLst/>
          </a:prstGeom>
          <a:ln/>
          <a:effectLst>
            <a:glow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800" b="1" dirty="0">
                <a:latin typeface="Roboto Slab"/>
                <a:ea typeface="Roboto Slab"/>
                <a:cs typeface="Roboto Slab"/>
                <a:sym typeface="Roboto Slab"/>
              </a:rPr>
              <a:t>Non-</a:t>
            </a:r>
            <a:r>
              <a:rPr lang="en-US" sz="2800" b="1" dirty="0" err="1">
                <a:latin typeface="Roboto Slab"/>
                <a:ea typeface="Roboto Slab"/>
                <a:cs typeface="Roboto Slab"/>
                <a:sym typeface="Roboto Slab"/>
              </a:rPr>
              <a:t>Betweeneess</a:t>
            </a:r>
            <a:endParaRPr lang="en-US" sz="2800"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0"/>
            <a:endParaRPr lang="en-US" sz="2300"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0"/>
            <a:endParaRPr lang="en-US" sz="2300" dirty="0">
              <a:latin typeface="Roboto Slab"/>
              <a:ea typeface="Roboto Slab"/>
              <a:cs typeface="Roboto Slab"/>
              <a:sym typeface="Roboto Slab"/>
            </a:endParaRPr>
          </a:p>
          <a:p>
            <a:pPr lvl="0"/>
            <a:endParaRPr lang="en-US" sz="23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" name="Google Shape;379;p32">
            <a:extLst>
              <a:ext uri="{FF2B5EF4-FFF2-40B4-BE49-F238E27FC236}">
                <a16:creationId xmlns:a16="http://schemas.microsoft.com/office/drawing/2014/main" id="{8DCA5F02-1C72-4650-A024-99575C87434E}"/>
              </a:ext>
            </a:extLst>
          </p:cNvPr>
          <p:cNvSpPr txBox="1"/>
          <p:nvPr/>
        </p:nvSpPr>
        <p:spPr>
          <a:xfrm>
            <a:off x="2814423" y="2740094"/>
            <a:ext cx="450908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4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1 can not go between 2 and 4!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3 can not go between 2 and 4!</a:t>
            </a:r>
            <a:endParaRPr lang="en-GB" sz="23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73633C8-7AA1-4716-9AD5-17D6A2F17400}"/>
              </a:ext>
            </a:extLst>
          </p:cNvPr>
          <p:cNvSpPr/>
          <p:nvPr/>
        </p:nvSpPr>
        <p:spPr>
          <a:xfrm>
            <a:off x="6930768" y="2150614"/>
            <a:ext cx="392735" cy="2199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Google Shape;379;p32">
            <a:extLst>
              <a:ext uri="{FF2B5EF4-FFF2-40B4-BE49-F238E27FC236}">
                <a16:creationId xmlns:a16="http://schemas.microsoft.com/office/drawing/2014/main" id="{A6D9F14B-AC00-439C-8E32-70FE369E69AB}"/>
              </a:ext>
            </a:extLst>
          </p:cNvPr>
          <p:cNvSpPr txBox="1"/>
          <p:nvPr/>
        </p:nvSpPr>
        <p:spPr>
          <a:xfrm>
            <a:off x="7507782" y="2842685"/>
            <a:ext cx="135148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Need all to hold!</a:t>
            </a:r>
          </a:p>
        </p:txBody>
      </p:sp>
    </p:spTree>
    <p:extLst>
      <p:ext uri="{BB962C8B-B14F-4D97-AF65-F5344CB8AC3E}">
        <p14:creationId xmlns:p14="http://schemas.microsoft.com/office/powerpoint/2010/main" val="29751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/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8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Non-</a:t>
                </a:r>
                <a:r>
                  <a:rPr lang="en-US" sz="2800" b="1" dirty="0" err="1">
                    <a:latin typeface="Roboto Slab"/>
                    <a:ea typeface="Roboto Slab"/>
                    <a:cs typeface="Roboto Slab"/>
                    <a:sym typeface="Roboto Slab"/>
                  </a:rPr>
                  <a:t>Betweeneess</a:t>
                </a:r>
                <a:endParaRPr lang="en-US" sz="28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𝑈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𝑆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of triples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𝑏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  <m:r>
                      <a:rPr lang="en-US" sz="2300" b="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𝑈</m:t>
                        </m:r>
                      </m:e>
                      <m:sup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.</a:t>
                </a: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" name="Google Shape;379;p32">
            <a:extLst>
              <a:ext uri="{FF2B5EF4-FFF2-40B4-BE49-F238E27FC236}">
                <a16:creationId xmlns:a16="http://schemas.microsoft.com/office/drawing/2014/main" id="{8DCA5F02-1C72-4650-A024-99575C87434E}"/>
              </a:ext>
            </a:extLst>
          </p:cNvPr>
          <p:cNvSpPr txBox="1"/>
          <p:nvPr/>
        </p:nvSpPr>
        <p:spPr>
          <a:xfrm>
            <a:off x="2814423" y="2740094"/>
            <a:ext cx="450908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4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1 can not go between 2 and 4!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3 can not go between 2 and 4!</a:t>
            </a:r>
            <a:endParaRPr lang="en-GB" sz="23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73633C8-7AA1-4716-9AD5-17D6A2F17400}"/>
              </a:ext>
            </a:extLst>
          </p:cNvPr>
          <p:cNvSpPr/>
          <p:nvPr/>
        </p:nvSpPr>
        <p:spPr>
          <a:xfrm>
            <a:off x="6930768" y="2150614"/>
            <a:ext cx="392735" cy="2199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Google Shape;379;p32">
            <a:extLst>
              <a:ext uri="{FF2B5EF4-FFF2-40B4-BE49-F238E27FC236}">
                <a16:creationId xmlns:a16="http://schemas.microsoft.com/office/drawing/2014/main" id="{A6D9F14B-AC00-439C-8E32-70FE369E69AB}"/>
              </a:ext>
            </a:extLst>
          </p:cNvPr>
          <p:cNvSpPr txBox="1"/>
          <p:nvPr/>
        </p:nvSpPr>
        <p:spPr>
          <a:xfrm>
            <a:off x="7507782" y="2842685"/>
            <a:ext cx="135148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Need all to hold!</a:t>
            </a:r>
          </a:p>
        </p:txBody>
      </p:sp>
    </p:spTree>
    <p:extLst>
      <p:ext uri="{BB962C8B-B14F-4D97-AF65-F5344CB8AC3E}">
        <p14:creationId xmlns:p14="http://schemas.microsoft.com/office/powerpoint/2010/main" val="30738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/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8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Non-</a:t>
                </a:r>
                <a:r>
                  <a:rPr lang="en-US" sz="2800" b="1" dirty="0" err="1">
                    <a:latin typeface="Roboto Slab"/>
                    <a:ea typeface="Roboto Slab"/>
                    <a:cs typeface="Roboto Slab"/>
                    <a:sym typeface="Roboto Slab"/>
                  </a:rPr>
                  <a:t>Betweeneess</a:t>
                </a:r>
                <a:endParaRPr lang="en-US" sz="28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𝑈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𝑆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of triples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𝑏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  <m:r>
                      <a:rPr lang="en-US" sz="2300" b="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𝑈</m:t>
                        </m:r>
                      </m:e>
                      <m:sup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Output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GB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s.t.</a:t>
                </a:r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𝑏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𝑆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neither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nor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hold, or the word “impossible”.</a:t>
                </a:r>
              </a:p>
            </p:txBody>
          </p:sp>
        </mc:Choice>
        <mc:Fallback xmlns="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" name="Google Shape;379;p32">
            <a:extLst>
              <a:ext uri="{FF2B5EF4-FFF2-40B4-BE49-F238E27FC236}">
                <a16:creationId xmlns:a16="http://schemas.microsoft.com/office/drawing/2014/main" id="{8DCA5F02-1C72-4650-A024-99575C87434E}"/>
              </a:ext>
            </a:extLst>
          </p:cNvPr>
          <p:cNvSpPr txBox="1"/>
          <p:nvPr/>
        </p:nvSpPr>
        <p:spPr>
          <a:xfrm>
            <a:off x="2814423" y="2740094"/>
            <a:ext cx="450908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4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1 can not go between 2 and 4!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3 can not go between 2 and 4!</a:t>
            </a:r>
            <a:endParaRPr lang="en-GB" sz="23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73633C8-7AA1-4716-9AD5-17D6A2F17400}"/>
              </a:ext>
            </a:extLst>
          </p:cNvPr>
          <p:cNvSpPr/>
          <p:nvPr/>
        </p:nvSpPr>
        <p:spPr>
          <a:xfrm>
            <a:off x="6930768" y="2150614"/>
            <a:ext cx="392735" cy="2199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Google Shape;379;p32">
            <a:extLst>
              <a:ext uri="{FF2B5EF4-FFF2-40B4-BE49-F238E27FC236}">
                <a16:creationId xmlns:a16="http://schemas.microsoft.com/office/drawing/2014/main" id="{A6D9F14B-AC00-439C-8E32-70FE369E69AB}"/>
              </a:ext>
            </a:extLst>
          </p:cNvPr>
          <p:cNvSpPr txBox="1"/>
          <p:nvPr/>
        </p:nvSpPr>
        <p:spPr>
          <a:xfrm>
            <a:off x="7507782" y="2842685"/>
            <a:ext cx="135148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Need all to hold!</a:t>
            </a:r>
          </a:p>
        </p:txBody>
      </p:sp>
    </p:spTree>
    <p:extLst>
      <p:ext uri="{BB962C8B-B14F-4D97-AF65-F5344CB8AC3E}">
        <p14:creationId xmlns:p14="http://schemas.microsoft.com/office/powerpoint/2010/main" val="21817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Google Shape;379;p32">
            <a:extLst>
              <a:ext uri="{FF2B5EF4-FFF2-40B4-BE49-F238E27FC236}">
                <a16:creationId xmlns:a16="http://schemas.microsoft.com/office/drawing/2014/main" id="{41509637-5B63-4B8B-9DC6-0F921391F3D2}"/>
              </a:ext>
            </a:extLst>
          </p:cNvPr>
          <p:cNvSpPr txBox="1"/>
          <p:nvPr/>
        </p:nvSpPr>
        <p:spPr>
          <a:xfrm>
            <a:off x="2814423" y="1212343"/>
            <a:ext cx="450908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No ordering</a:t>
            </a:r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 creates a checkerboard on first 2 rows.</a:t>
            </a:r>
          </a:p>
        </p:txBody>
      </p:sp>
      <p:sp>
        <p:nvSpPr>
          <p:cNvPr id="23" name="Google Shape;379;p32">
            <a:extLst>
              <a:ext uri="{FF2B5EF4-FFF2-40B4-BE49-F238E27FC236}">
                <a16:creationId xmlns:a16="http://schemas.microsoft.com/office/drawing/2014/main" id="{CECC68DE-038A-417D-AC85-DB2EE2FB1CAF}"/>
              </a:ext>
            </a:extLst>
          </p:cNvPr>
          <p:cNvSpPr txBox="1"/>
          <p:nvPr/>
        </p:nvSpPr>
        <p:spPr>
          <a:xfrm>
            <a:off x="2814423" y="2141189"/>
            <a:ext cx="45090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/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8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Non-</a:t>
                </a:r>
                <a:r>
                  <a:rPr lang="en-US" sz="2800" b="1" dirty="0" err="1">
                    <a:latin typeface="Roboto Slab"/>
                    <a:ea typeface="Roboto Slab"/>
                    <a:cs typeface="Roboto Slab"/>
                    <a:sym typeface="Roboto Slab"/>
                  </a:rPr>
                  <a:t>Betweeneess</a:t>
                </a:r>
                <a:endParaRPr lang="en-US" sz="28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𝑈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𝑆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of triples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𝑏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  <m:r>
                      <a:rPr lang="en-US" sz="2300" b="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𝑈</m:t>
                        </m:r>
                      </m:e>
                      <m:sup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Output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GB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s.t.</a:t>
                </a:r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𝑏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𝑆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neither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nor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hold, or the word “impossible”.</a:t>
                </a:r>
              </a:p>
            </p:txBody>
          </p:sp>
        </mc:Choice>
        <mc:Fallback xmlns="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" name="Google Shape;379;p32">
            <a:extLst>
              <a:ext uri="{FF2B5EF4-FFF2-40B4-BE49-F238E27FC236}">
                <a16:creationId xmlns:a16="http://schemas.microsoft.com/office/drawing/2014/main" id="{8DCA5F02-1C72-4650-A024-99575C87434E}"/>
              </a:ext>
            </a:extLst>
          </p:cNvPr>
          <p:cNvSpPr txBox="1"/>
          <p:nvPr/>
        </p:nvSpPr>
        <p:spPr>
          <a:xfrm>
            <a:off x="2814423" y="2740094"/>
            <a:ext cx="450908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2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4 can not go between 1 and 3!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1 can not go between 2 and 4!</a:t>
            </a:r>
          </a:p>
          <a:p>
            <a:pPr lvl="0"/>
            <a:r>
              <a:rPr lang="en-US" sz="2300" dirty="0">
                <a:latin typeface="Roboto Slab"/>
                <a:ea typeface="Roboto Slab"/>
                <a:cs typeface="Roboto Slab"/>
                <a:sym typeface="Roboto Slab"/>
              </a:rPr>
              <a:t>3 can not go between 2 and 4!</a:t>
            </a:r>
            <a:endParaRPr lang="en-GB" sz="23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73633C8-7AA1-4716-9AD5-17D6A2F17400}"/>
              </a:ext>
            </a:extLst>
          </p:cNvPr>
          <p:cNvSpPr/>
          <p:nvPr/>
        </p:nvSpPr>
        <p:spPr>
          <a:xfrm>
            <a:off x="6930768" y="2150614"/>
            <a:ext cx="392735" cy="2199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Google Shape;379;p32">
            <a:extLst>
              <a:ext uri="{FF2B5EF4-FFF2-40B4-BE49-F238E27FC236}">
                <a16:creationId xmlns:a16="http://schemas.microsoft.com/office/drawing/2014/main" id="{A6D9F14B-AC00-439C-8E32-70FE369E69AB}"/>
              </a:ext>
            </a:extLst>
          </p:cNvPr>
          <p:cNvSpPr txBox="1"/>
          <p:nvPr/>
        </p:nvSpPr>
        <p:spPr>
          <a:xfrm>
            <a:off x="7507782" y="2842685"/>
            <a:ext cx="135148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Need all to hold!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Google Shape;379;p32">
                <a:extLst>
                  <a:ext uri="{FF2B5EF4-FFF2-40B4-BE49-F238E27FC236}">
                    <a16:creationId xmlns:a16="http://schemas.microsoft.com/office/drawing/2014/main" id="{28F9E3CC-13EB-4075-8319-42FCEBFD3AE8}"/>
                  </a:ext>
                </a:extLst>
              </p:cNvPr>
              <p:cNvSpPr txBox="1"/>
              <p:nvPr/>
            </p:nvSpPr>
            <p:spPr>
              <a:xfrm>
                <a:off x="997606" y="6255654"/>
                <a:ext cx="2455092" cy="538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(s</a:t>
                </a:r>
                <a:r>
                  <a:rPr lang="en-US" sz="2300" b="0" dirty="0">
                    <a:ea typeface="Roboto Slab"/>
                    <a:cs typeface="Roboto Slab"/>
                    <a:sym typeface="Roboto Slab"/>
                  </a:rPr>
                  <a:t>hort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)</a:t>
                </a:r>
              </a:p>
            </p:txBody>
          </p:sp>
        </mc:Choice>
        <mc:Fallback>
          <p:sp>
            <p:nvSpPr>
              <p:cNvPr id="31" name="Google Shape;379;p32">
                <a:extLst>
                  <a:ext uri="{FF2B5EF4-FFF2-40B4-BE49-F238E27FC236}">
                    <a16:creationId xmlns:a16="http://schemas.microsoft.com/office/drawing/2014/main" id="{28F9E3CC-13EB-4075-8319-42FCEBFD3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06" y="6255654"/>
                <a:ext cx="2455092" cy="538579"/>
              </a:xfrm>
              <a:prstGeom prst="rect">
                <a:avLst/>
              </a:prstGeom>
              <a:blipFill>
                <a:blip r:embed="rId4"/>
                <a:stretch>
                  <a:fillRect l="-3731" t="-1124" b="-15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CECC68DE-038A-417D-AC85-DB2EE2FB1CAF}"/>
                  </a:ext>
                </a:extLst>
              </p:cNvPr>
              <p:cNvSpPr txBox="1"/>
              <p:nvPr/>
            </p:nvSpPr>
            <p:spPr>
              <a:xfrm>
                <a:off x="2814423" y="2141189"/>
                <a:ext cx="4509080" cy="538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3" name="Google Shape;379;p32">
                <a:extLst>
                  <a:ext uri="{FF2B5EF4-FFF2-40B4-BE49-F238E27FC236}">
                    <a16:creationId xmlns:a16="http://schemas.microsoft.com/office/drawing/2014/main" id="{CECC68DE-038A-417D-AC85-DB2EE2FB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423" y="2141189"/>
                <a:ext cx="4509080" cy="538579"/>
              </a:xfrm>
              <a:prstGeom prst="rect">
                <a:avLst/>
              </a:prstGeom>
              <a:blipFill>
                <a:blip r:embed="rId3"/>
                <a:stretch>
                  <a:fillRect b="-6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/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8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Non-</a:t>
                </a:r>
                <a:r>
                  <a:rPr lang="en-US" sz="2800" b="1" dirty="0" err="1">
                    <a:latin typeface="Roboto Slab"/>
                    <a:ea typeface="Roboto Slab"/>
                    <a:cs typeface="Roboto Slab"/>
                    <a:sym typeface="Roboto Slab"/>
                  </a:rPr>
                  <a:t>Betweeneess</a:t>
                </a:r>
                <a:endParaRPr lang="en-US" sz="28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𝑈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𝑆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of triples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𝑏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  <m:r>
                      <a:rPr lang="en-US" sz="2300" b="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𝑈</m:t>
                        </m:r>
                      </m:e>
                      <m:sup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Output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GB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s.t.</a:t>
                </a:r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𝑏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𝑆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neither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nor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hold, or the word “impossible”.</a:t>
                </a:r>
              </a:p>
            </p:txBody>
          </p:sp>
        </mc:Choice>
        <mc:Fallback xmlns="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2814423" y="2740094"/>
                <a:ext cx="4509080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423" y="2740094"/>
                <a:ext cx="4509080" cy="1600408"/>
              </a:xfrm>
              <a:prstGeom prst="rect">
                <a:avLst/>
              </a:prstGeom>
              <a:blipFill>
                <a:blip r:embed="rId5"/>
                <a:stretch>
                  <a:fillRect b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F8666FD2-F80D-4943-9A67-FFA178D12441}"/>
                  </a:ext>
                </a:extLst>
              </p:cNvPr>
              <p:cNvSpPr txBox="1"/>
              <p:nvPr/>
            </p:nvSpPr>
            <p:spPr>
              <a:xfrm>
                <a:off x="997606" y="6255654"/>
                <a:ext cx="2455092" cy="538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(s</a:t>
                </a:r>
                <a:r>
                  <a:rPr lang="en-US" sz="2300" b="0" dirty="0">
                    <a:ea typeface="Roboto Slab"/>
                    <a:cs typeface="Roboto Slab"/>
                    <a:sym typeface="Roboto Slab"/>
                  </a:rPr>
                  <a:t>hort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)</a:t>
                </a:r>
              </a:p>
            </p:txBody>
          </p:sp>
        </mc:Choice>
        <mc:Fallback>
          <p:sp>
            <p:nvSpPr>
              <p:cNvPr id="30" name="Google Shape;379;p32">
                <a:extLst>
                  <a:ext uri="{FF2B5EF4-FFF2-40B4-BE49-F238E27FC236}">
                    <a16:creationId xmlns:a16="http://schemas.microsoft.com/office/drawing/2014/main" id="{F8666FD2-F80D-4943-9A67-FFA178D12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06" y="6255654"/>
                <a:ext cx="2455092" cy="538579"/>
              </a:xfrm>
              <a:prstGeom prst="rect">
                <a:avLst/>
              </a:prstGeom>
              <a:blipFill>
                <a:blip r:embed="rId6"/>
                <a:stretch>
                  <a:fillRect l="-3731" t="-1124" b="-15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>
            <a:extLst>
              <a:ext uri="{FF2B5EF4-FFF2-40B4-BE49-F238E27FC236}">
                <a16:creationId xmlns:a16="http://schemas.microsoft.com/office/drawing/2014/main" id="{4531EA64-6EAE-471D-8B8C-39E3B575BC89}"/>
              </a:ext>
            </a:extLst>
          </p:cNvPr>
          <p:cNvSpPr/>
          <p:nvPr/>
        </p:nvSpPr>
        <p:spPr>
          <a:xfrm>
            <a:off x="6930768" y="2150614"/>
            <a:ext cx="392735" cy="2199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Google Shape;379;p32">
            <a:extLst>
              <a:ext uri="{FF2B5EF4-FFF2-40B4-BE49-F238E27FC236}">
                <a16:creationId xmlns:a16="http://schemas.microsoft.com/office/drawing/2014/main" id="{33623616-60FC-475D-A529-6F930E16B3CE}"/>
              </a:ext>
            </a:extLst>
          </p:cNvPr>
          <p:cNvSpPr txBox="1"/>
          <p:nvPr/>
        </p:nvSpPr>
        <p:spPr>
          <a:xfrm>
            <a:off x="7507782" y="2842685"/>
            <a:ext cx="135148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latin typeface="Roboto Slab"/>
                <a:ea typeface="Roboto Slab"/>
                <a:cs typeface="Roboto Slab"/>
                <a:sym typeface="Roboto Slab"/>
              </a:rPr>
              <a:t>Need all to hold!</a:t>
            </a:r>
          </a:p>
        </p:txBody>
      </p:sp>
    </p:spTree>
    <p:extLst>
      <p:ext uri="{BB962C8B-B14F-4D97-AF65-F5344CB8AC3E}">
        <p14:creationId xmlns:p14="http://schemas.microsoft.com/office/powerpoint/2010/main" val="42534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N</a:t>
            </a:r>
            <a:r>
              <a:rPr lang="en-GB" sz="4000" b="1" dirty="0"/>
              <a:t>on-Betweenness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/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800" b="1" dirty="0">
                    <a:latin typeface="Roboto Slab"/>
                    <a:ea typeface="Roboto Slab"/>
                    <a:cs typeface="Roboto Slab"/>
                    <a:sym typeface="Roboto Slab"/>
                  </a:rPr>
                  <a:t>Non-</a:t>
                </a:r>
                <a:r>
                  <a:rPr lang="en-US" sz="2800" b="1" dirty="0" err="1">
                    <a:latin typeface="Roboto Slab"/>
                    <a:ea typeface="Roboto Slab"/>
                    <a:cs typeface="Roboto Slab"/>
                    <a:sym typeface="Roboto Slab"/>
                  </a:rPr>
                  <a:t>Betweeneess</a:t>
                </a:r>
                <a:endParaRPr lang="en-US" sz="28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Input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𝑈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𝑆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of triples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𝑏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  <m:r>
                      <a:rPr lang="en-US" sz="2300" b="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sSup>
                      <m:sSupPr>
                        <m:ctrlP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sSup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𝑈</m:t>
                        </m:r>
                      </m:e>
                      <m:sup>
                        <m:r>
                          <a:rPr lang="en-US" sz="2300" b="0" i="1" dirty="0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.</a:t>
                </a:r>
              </a:p>
              <a:p>
                <a:pPr lvl="0"/>
                <a:r>
                  <a:rPr lang="en-US" sz="2300" b="1" u="sng" dirty="0">
                    <a:latin typeface="Roboto Slab"/>
                    <a:ea typeface="Roboto Slab"/>
                    <a:cs typeface="Roboto Slab"/>
                    <a:sym typeface="Roboto Slab"/>
                  </a:rPr>
                  <a:t>Output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: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GB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s.t.</a:t>
                </a:r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𝑏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∈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𝑆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neither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nor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</m:oMath>
                </a14:m>
                <a:r>
                  <a:rPr lang="en-GB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hold, or the word “impossible”.</a:t>
                </a:r>
              </a:p>
            </p:txBody>
          </p:sp>
        </mc:Choice>
        <mc:Fallback xmlns="">
          <p:sp>
            <p:nvSpPr>
              <p:cNvPr id="24" name="Google Shape;379;p32">
                <a:extLst>
                  <a:ext uri="{FF2B5EF4-FFF2-40B4-BE49-F238E27FC236}">
                    <a16:creationId xmlns:a16="http://schemas.microsoft.com/office/drawing/2014/main" id="{F6857B8D-EF4E-4EAF-8C6C-840FF091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695111"/>
                <a:ext cx="8107680" cy="1677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glow>
                  <a:schemeClr val="accent1"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2507179" y="1713415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179" y="1713415"/>
                <a:ext cx="2031897" cy="1600408"/>
              </a:xfrm>
              <a:prstGeom prst="rect">
                <a:avLst/>
              </a:prstGeom>
              <a:blipFill>
                <a:blip r:embed="rId4"/>
                <a:stretch>
                  <a:fillRect b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Google Shape;379;p32">
            <a:extLst>
              <a:ext uri="{FF2B5EF4-FFF2-40B4-BE49-F238E27FC236}">
                <a16:creationId xmlns:a16="http://schemas.microsoft.com/office/drawing/2014/main" id="{DE8BAE42-D381-419B-8933-11E7465F3898}"/>
              </a:ext>
            </a:extLst>
          </p:cNvPr>
          <p:cNvSpPr txBox="1"/>
          <p:nvPr/>
        </p:nvSpPr>
        <p:spPr>
          <a:xfrm>
            <a:off x="6671456" y="4709697"/>
            <a:ext cx="1954384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700" b="1" dirty="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NP-hard</a:t>
            </a:r>
          </a:p>
        </p:txBody>
      </p:sp>
      <p:sp>
        <p:nvSpPr>
          <p:cNvPr id="33" name="Google Shape;172;p21">
            <a:extLst>
              <a:ext uri="{FF2B5EF4-FFF2-40B4-BE49-F238E27FC236}">
                <a16:creationId xmlns:a16="http://schemas.microsoft.com/office/drawing/2014/main" id="{CD110EAC-C9A7-430A-A0FC-C4BBC6384683}"/>
              </a:ext>
            </a:extLst>
          </p:cNvPr>
          <p:cNvSpPr txBox="1">
            <a:spLocks/>
          </p:cNvSpPr>
          <p:nvPr/>
        </p:nvSpPr>
        <p:spPr>
          <a:xfrm>
            <a:off x="4936849" y="2843720"/>
            <a:ext cx="3469213" cy="74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b="1" dirty="0">
                <a:solidFill>
                  <a:schemeClr val="accent3"/>
                </a:solidFill>
              </a:rPr>
              <a:t>Dead-End? No!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Google Shape;379;p32">
                <a:extLst>
                  <a:ext uri="{FF2B5EF4-FFF2-40B4-BE49-F238E27FC236}">
                    <a16:creationId xmlns:a16="http://schemas.microsoft.com/office/drawing/2014/main" id="{39536ECE-1B8F-4D8F-81CD-5EAABE4A7FD7}"/>
                  </a:ext>
                </a:extLst>
              </p:cNvPr>
              <p:cNvSpPr txBox="1"/>
              <p:nvPr/>
            </p:nvSpPr>
            <p:spPr>
              <a:xfrm>
                <a:off x="997606" y="6255654"/>
                <a:ext cx="2455092" cy="538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ea typeface="Roboto Slab"/>
                    <a:cs typeface="Roboto Slab"/>
                    <a:sym typeface="Roboto Slab"/>
                  </a:rPr>
                  <a:t>(s</a:t>
                </a:r>
                <a:r>
                  <a:rPr lang="en-US" sz="2300" b="0" dirty="0">
                    <a:ea typeface="Roboto Slab"/>
                    <a:cs typeface="Roboto Slab"/>
                    <a:sym typeface="Roboto Slab"/>
                  </a:rPr>
                  <a:t>hort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∉[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,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]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)</a:t>
                </a:r>
              </a:p>
            </p:txBody>
          </p:sp>
        </mc:Choice>
        <mc:Fallback>
          <p:sp>
            <p:nvSpPr>
              <p:cNvPr id="29" name="Google Shape;379;p32">
                <a:extLst>
                  <a:ext uri="{FF2B5EF4-FFF2-40B4-BE49-F238E27FC236}">
                    <a16:creationId xmlns:a16="http://schemas.microsoft.com/office/drawing/2014/main" id="{39536ECE-1B8F-4D8F-81CD-5EAABE4A7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06" y="6255654"/>
                <a:ext cx="2455092" cy="538579"/>
              </a:xfrm>
              <a:prstGeom prst="rect">
                <a:avLst/>
              </a:prstGeom>
              <a:blipFill>
                <a:blip r:embed="rId5"/>
                <a:stretch>
                  <a:fillRect l="-3731" t="-1124" b="-15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444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3624093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4016995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802465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8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6549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FD8DC"/>
                </a:solidFill>
              </a:rPr>
              <a:t>4.</a:t>
            </a:r>
            <a:endParaRPr lang="en-GB" sz="6000" dirty="0">
              <a:solidFill>
                <a:srgbClr val="CFD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new perspective</a:t>
            </a:r>
            <a:endParaRPr lang="en-GB" dirty="0"/>
          </a:p>
        </p:txBody>
      </p:sp>
      <p:sp>
        <p:nvSpPr>
          <p:cNvPr id="525" name="Google Shape;525;p39"/>
          <p:cNvSpPr txBox="1"/>
          <p:nvPr/>
        </p:nvSpPr>
        <p:spPr>
          <a:xfrm>
            <a:off x="1546025" y="3581425"/>
            <a:ext cx="7053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Orderings = acyclic orientations</a:t>
            </a:r>
            <a:endParaRPr sz="2500" b="1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283862478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Orders = Acyclic Orientations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1418641151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Orders = Acyclic Orientations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/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Any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can be seen as a tournament graph, where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iff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; e.g.,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2≺4≺3≺1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, the graph is:</a:t>
                </a:r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blipFill>
                <a:blip r:embed="rId3"/>
                <a:stretch>
                  <a:fillRect l="-1171" r="-7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7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Orders = Acyclic Orientations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/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Any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can be seen as a tournament graph, where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iff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; e.g.,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2≺4≺3≺1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graph is:</a:t>
                </a:r>
              </a:p>
            </p:txBody>
          </p:sp>
        </mc:Choice>
        <mc:Fallback xmlns="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blipFill>
                <a:blip r:embed="rId3"/>
                <a:stretch>
                  <a:fillRect l="-1171" r="-7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6F85AE29-5464-45FC-9A1C-FDCC816459C6}"/>
              </a:ext>
            </a:extLst>
          </p:cNvPr>
          <p:cNvSpPr/>
          <p:nvPr/>
        </p:nvSpPr>
        <p:spPr>
          <a:xfrm>
            <a:off x="3667760" y="2980860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6DB9F33-B07B-4E3D-9303-339AA298D600}"/>
              </a:ext>
            </a:extLst>
          </p:cNvPr>
          <p:cNvSpPr/>
          <p:nvPr/>
        </p:nvSpPr>
        <p:spPr>
          <a:xfrm>
            <a:off x="4822336" y="2980860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201D3E-3C65-4C4C-A232-4B5977B521FF}"/>
              </a:ext>
            </a:extLst>
          </p:cNvPr>
          <p:cNvSpPr/>
          <p:nvPr/>
        </p:nvSpPr>
        <p:spPr>
          <a:xfrm>
            <a:off x="3667760" y="4171219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A095377-6918-42A2-B742-BF60EB2E7126}"/>
              </a:ext>
            </a:extLst>
          </p:cNvPr>
          <p:cNvSpPr/>
          <p:nvPr/>
        </p:nvSpPr>
        <p:spPr>
          <a:xfrm>
            <a:off x="4822336" y="4171219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31F0EDC-223A-4E0D-B527-FDD27EB441B3}"/>
              </a:ext>
            </a:extLst>
          </p:cNvPr>
          <p:cNvCxnSpPr>
            <a:stCxn id="62" idx="6"/>
            <a:endCxn id="63" idx="2"/>
          </p:cNvCxnSpPr>
          <p:nvPr/>
        </p:nvCxnSpPr>
        <p:spPr>
          <a:xfrm>
            <a:off x="4175760" y="3234860"/>
            <a:ext cx="64657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CB7ED3-3A0F-489D-8720-77EBA6285260}"/>
              </a:ext>
            </a:extLst>
          </p:cNvPr>
          <p:cNvCxnSpPr>
            <a:cxnSpLocks/>
            <a:stCxn id="63" idx="3"/>
            <a:endCxn id="64" idx="7"/>
          </p:cNvCxnSpPr>
          <p:nvPr/>
        </p:nvCxnSpPr>
        <p:spPr>
          <a:xfrm flipH="1">
            <a:off x="4101365" y="3414465"/>
            <a:ext cx="795366" cy="83114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4085856-343C-4B43-83AE-A03D9C8468D0}"/>
              </a:ext>
            </a:extLst>
          </p:cNvPr>
          <p:cNvCxnSpPr>
            <a:cxnSpLocks/>
            <a:stCxn id="64" idx="6"/>
            <a:endCxn id="65" idx="2"/>
          </p:cNvCxnSpPr>
          <p:nvPr/>
        </p:nvCxnSpPr>
        <p:spPr>
          <a:xfrm>
            <a:off x="4175760" y="4425219"/>
            <a:ext cx="64657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B1CEE6E-31CC-4F04-A20F-30120D67B916}"/>
              </a:ext>
            </a:extLst>
          </p:cNvPr>
          <p:cNvCxnSpPr>
            <a:cxnSpLocks/>
            <a:stCxn id="62" idx="5"/>
            <a:endCxn id="65" idx="1"/>
          </p:cNvCxnSpPr>
          <p:nvPr/>
        </p:nvCxnSpPr>
        <p:spPr>
          <a:xfrm>
            <a:off x="4101365" y="3414465"/>
            <a:ext cx="795366" cy="83114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DF3E6FD-13D7-4E21-88C7-19BB4880AB09}"/>
              </a:ext>
            </a:extLst>
          </p:cNvPr>
          <p:cNvCxnSpPr>
            <a:cxnSpLocks/>
            <a:stCxn id="63" idx="4"/>
            <a:endCxn id="65" idx="0"/>
          </p:cNvCxnSpPr>
          <p:nvPr/>
        </p:nvCxnSpPr>
        <p:spPr>
          <a:xfrm>
            <a:off x="5076336" y="3488860"/>
            <a:ext cx="0" cy="68235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6818DBA-9E50-4505-AC80-EE0466A5AD84}"/>
              </a:ext>
            </a:extLst>
          </p:cNvPr>
          <p:cNvCxnSpPr>
            <a:cxnSpLocks/>
            <a:stCxn id="62" idx="4"/>
            <a:endCxn id="64" idx="0"/>
          </p:cNvCxnSpPr>
          <p:nvPr/>
        </p:nvCxnSpPr>
        <p:spPr>
          <a:xfrm>
            <a:off x="3921760" y="3488860"/>
            <a:ext cx="0" cy="68235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1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Orders = Acyclic Orientations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/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Any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can be seen as a tournament graph, where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iff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; e.g.,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2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≺4≺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3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≺1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graph is:</a:t>
                </a:r>
              </a:p>
            </p:txBody>
          </p:sp>
        </mc:Choice>
        <mc:Fallback xmlns="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blipFill>
                <a:blip r:embed="rId3"/>
                <a:stretch>
                  <a:fillRect l="-1171" r="-7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228A30A-4A7A-448B-98AE-65A157A873B7}"/>
              </a:ext>
            </a:extLst>
          </p:cNvPr>
          <p:cNvSpPr/>
          <p:nvPr/>
        </p:nvSpPr>
        <p:spPr>
          <a:xfrm>
            <a:off x="3667760" y="2980860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929E4E-5415-4393-88B8-F1158E86A4D4}"/>
              </a:ext>
            </a:extLst>
          </p:cNvPr>
          <p:cNvSpPr/>
          <p:nvPr/>
        </p:nvSpPr>
        <p:spPr>
          <a:xfrm>
            <a:off x="4822336" y="2980860"/>
            <a:ext cx="50800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A70069-D447-4A30-A3DF-BBD3B22C55F8}"/>
              </a:ext>
            </a:extLst>
          </p:cNvPr>
          <p:cNvSpPr/>
          <p:nvPr/>
        </p:nvSpPr>
        <p:spPr>
          <a:xfrm>
            <a:off x="3667760" y="4171219"/>
            <a:ext cx="50800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E03372-F5E9-4A95-9495-86A45910C131}"/>
              </a:ext>
            </a:extLst>
          </p:cNvPr>
          <p:cNvSpPr/>
          <p:nvPr/>
        </p:nvSpPr>
        <p:spPr>
          <a:xfrm>
            <a:off x="4822336" y="4171219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C59FF-AC63-414C-8627-4B913A18E54D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4175760" y="3234860"/>
            <a:ext cx="64657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8BA881-C7B9-44B4-BC6D-A66AE8A02CC6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4175760" y="4425219"/>
            <a:ext cx="64657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D4E06A-9166-4D0B-BE67-4FBDD5290954}"/>
              </a:ext>
            </a:extLst>
          </p:cNvPr>
          <p:cNvCxnSpPr>
            <a:cxnSpLocks/>
            <a:stCxn id="14" idx="5"/>
            <a:endCxn id="17" idx="1"/>
          </p:cNvCxnSpPr>
          <p:nvPr/>
        </p:nvCxnSpPr>
        <p:spPr>
          <a:xfrm>
            <a:off x="4101365" y="3414465"/>
            <a:ext cx="795366" cy="83114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05D17E-6193-4E00-8997-54ED7F889E38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>
            <a:off x="5076336" y="3488860"/>
            <a:ext cx="0" cy="68235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BC046B-EEA9-4A65-A338-F4CE398539B9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>
          <a:xfrm>
            <a:off x="3921760" y="3488860"/>
            <a:ext cx="0" cy="68235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30DF22-E105-42EF-B7F1-F9B54FD6B58E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4101365" y="3414465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Orders = Acyclic Orientations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/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Any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can be seen as a tournament graph, where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iff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; e.g.,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2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≺4≺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3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≺1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graph is:</a:t>
                </a:r>
              </a:p>
            </p:txBody>
          </p:sp>
        </mc:Choice>
        <mc:Fallback xmlns="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blipFill>
                <a:blip r:embed="rId3"/>
                <a:stretch>
                  <a:fillRect l="-1171" r="-7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228A30A-4A7A-448B-98AE-65A157A873B7}"/>
              </a:ext>
            </a:extLst>
          </p:cNvPr>
          <p:cNvSpPr/>
          <p:nvPr/>
        </p:nvSpPr>
        <p:spPr>
          <a:xfrm>
            <a:off x="3667760" y="2980860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929E4E-5415-4393-88B8-F1158E86A4D4}"/>
              </a:ext>
            </a:extLst>
          </p:cNvPr>
          <p:cNvSpPr/>
          <p:nvPr/>
        </p:nvSpPr>
        <p:spPr>
          <a:xfrm>
            <a:off x="4822336" y="2980860"/>
            <a:ext cx="50800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A70069-D447-4A30-A3DF-BBD3B22C55F8}"/>
              </a:ext>
            </a:extLst>
          </p:cNvPr>
          <p:cNvSpPr/>
          <p:nvPr/>
        </p:nvSpPr>
        <p:spPr>
          <a:xfrm>
            <a:off x="3667760" y="4171219"/>
            <a:ext cx="50800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E03372-F5E9-4A95-9495-86A45910C131}"/>
              </a:ext>
            </a:extLst>
          </p:cNvPr>
          <p:cNvSpPr/>
          <p:nvPr/>
        </p:nvSpPr>
        <p:spPr>
          <a:xfrm>
            <a:off x="4822336" y="4171219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C59FF-AC63-414C-8627-4B913A18E54D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4175760" y="3234860"/>
            <a:ext cx="64657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8BA881-C7B9-44B4-BC6D-A66AE8A02CC6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4175760" y="4425219"/>
            <a:ext cx="64657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D4E06A-9166-4D0B-BE67-4FBDD5290954}"/>
              </a:ext>
            </a:extLst>
          </p:cNvPr>
          <p:cNvCxnSpPr>
            <a:cxnSpLocks/>
            <a:stCxn id="14" idx="5"/>
            <a:endCxn id="17" idx="1"/>
          </p:cNvCxnSpPr>
          <p:nvPr/>
        </p:nvCxnSpPr>
        <p:spPr>
          <a:xfrm>
            <a:off x="4101365" y="3414465"/>
            <a:ext cx="795366" cy="83114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05D17E-6193-4E00-8997-54ED7F889E38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>
            <a:off x="5076336" y="3488860"/>
            <a:ext cx="0" cy="68235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BC046B-EEA9-4A65-A338-F4CE398539B9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>
          <a:xfrm>
            <a:off x="3921760" y="3488860"/>
            <a:ext cx="0" cy="68235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30DF22-E105-42EF-B7F1-F9B54FD6B58E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4101365" y="3414465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Orders = Acyclic Orientations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/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Any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can be seen as a tournament graph, where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iff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; e.g.,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2≺4≺3≺1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graph is:</a:t>
                </a:r>
              </a:p>
            </p:txBody>
          </p:sp>
        </mc:Choice>
        <mc:Fallback xmlns="">
          <p:sp>
            <p:nvSpPr>
              <p:cNvPr id="51" name="Google Shape;379;p32">
                <a:extLst>
                  <a:ext uri="{FF2B5EF4-FFF2-40B4-BE49-F238E27FC236}">
                    <a16:creationId xmlns:a16="http://schemas.microsoft.com/office/drawing/2014/main" id="{803C2E8E-57E1-4DCC-A3D5-936FC969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blipFill>
                <a:blip r:embed="rId3"/>
                <a:stretch>
                  <a:fillRect l="-1171" r="-7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228A30A-4A7A-448B-98AE-65A157A873B7}"/>
              </a:ext>
            </a:extLst>
          </p:cNvPr>
          <p:cNvSpPr/>
          <p:nvPr/>
        </p:nvSpPr>
        <p:spPr>
          <a:xfrm>
            <a:off x="3667760" y="2980860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929E4E-5415-4393-88B8-F1158E86A4D4}"/>
              </a:ext>
            </a:extLst>
          </p:cNvPr>
          <p:cNvSpPr/>
          <p:nvPr/>
        </p:nvSpPr>
        <p:spPr>
          <a:xfrm>
            <a:off x="4822336" y="2980860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A70069-D447-4A30-A3DF-BBD3B22C55F8}"/>
              </a:ext>
            </a:extLst>
          </p:cNvPr>
          <p:cNvSpPr/>
          <p:nvPr/>
        </p:nvSpPr>
        <p:spPr>
          <a:xfrm>
            <a:off x="3667760" y="4171219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E03372-F5E9-4A95-9495-86A45910C131}"/>
              </a:ext>
            </a:extLst>
          </p:cNvPr>
          <p:cNvSpPr/>
          <p:nvPr/>
        </p:nvSpPr>
        <p:spPr>
          <a:xfrm>
            <a:off x="4822336" y="4171219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C59FF-AC63-414C-8627-4B913A18E54D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4175760" y="3234860"/>
            <a:ext cx="646576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30DF22-E105-42EF-B7F1-F9B54FD6B58E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4101365" y="3414465"/>
            <a:ext cx="795366" cy="83114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8BA881-C7B9-44B4-BC6D-A66AE8A02CC6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4175760" y="4425219"/>
            <a:ext cx="646576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D4E06A-9166-4D0B-BE67-4FBDD5290954}"/>
              </a:ext>
            </a:extLst>
          </p:cNvPr>
          <p:cNvCxnSpPr>
            <a:cxnSpLocks/>
            <a:stCxn id="14" idx="5"/>
            <a:endCxn id="17" idx="1"/>
          </p:cNvCxnSpPr>
          <p:nvPr/>
        </p:nvCxnSpPr>
        <p:spPr>
          <a:xfrm>
            <a:off x="4101365" y="3414465"/>
            <a:ext cx="795366" cy="83114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05D17E-6193-4E00-8997-54ED7F889E38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>
            <a:off x="5076336" y="3488860"/>
            <a:ext cx="0" cy="68235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BC046B-EEA9-4A65-A338-F4CE398539B9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>
          <a:xfrm>
            <a:off x="3921760" y="3488860"/>
            <a:ext cx="0" cy="68235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Orders = Acyclic Orientations</a:t>
            </a:r>
            <a:endParaRPr sz="4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28A30A-4A7A-448B-98AE-65A157A873B7}"/>
              </a:ext>
            </a:extLst>
          </p:cNvPr>
          <p:cNvSpPr/>
          <p:nvPr/>
        </p:nvSpPr>
        <p:spPr>
          <a:xfrm>
            <a:off x="6273800" y="3688785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929E4E-5415-4393-88B8-F1158E86A4D4}"/>
              </a:ext>
            </a:extLst>
          </p:cNvPr>
          <p:cNvSpPr/>
          <p:nvPr/>
        </p:nvSpPr>
        <p:spPr>
          <a:xfrm>
            <a:off x="2414805" y="3688785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A70069-D447-4A30-A3DF-BBD3B22C55F8}"/>
              </a:ext>
            </a:extLst>
          </p:cNvPr>
          <p:cNvSpPr/>
          <p:nvPr/>
        </p:nvSpPr>
        <p:spPr>
          <a:xfrm>
            <a:off x="4988560" y="3688785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E03372-F5E9-4A95-9495-86A45910C131}"/>
              </a:ext>
            </a:extLst>
          </p:cNvPr>
          <p:cNvSpPr/>
          <p:nvPr/>
        </p:nvSpPr>
        <p:spPr>
          <a:xfrm>
            <a:off x="3703320" y="3688785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D4E06A-9166-4D0B-BE67-4FBDD5290954}"/>
              </a:ext>
            </a:extLst>
          </p:cNvPr>
          <p:cNvCxnSpPr>
            <a:cxnSpLocks/>
            <a:stCxn id="17" idx="2"/>
            <a:endCxn id="15" idx="6"/>
          </p:cNvCxnSpPr>
          <p:nvPr/>
        </p:nvCxnSpPr>
        <p:spPr>
          <a:xfrm flipH="1">
            <a:off x="2922805" y="3942785"/>
            <a:ext cx="780515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CB670D-9551-41C9-AB76-BF04C8974527}"/>
              </a:ext>
            </a:extLst>
          </p:cNvPr>
          <p:cNvCxnSpPr>
            <a:cxnSpLocks/>
            <a:stCxn id="16" idx="2"/>
            <a:endCxn id="17" idx="6"/>
          </p:cNvCxnSpPr>
          <p:nvPr/>
        </p:nvCxnSpPr>
        <p:spPr>
          <a:xfrm flipH="1">
            <a:off x="4211320" y="3942785"/>
            <a:ext cx="777240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B08E89-7954-490C-9C76-B88B40D836A5}"/>
              </a:ext>
            </a:extLst>
          </p:cNvPr>
          <p:cNvCxnSpPr>
            <a:cxnSpLocks/>
            <a:stCxn id="14" idx="2"/>
            <a:endCxn id="16" idx="6"/>
          </p:cNvCxnSpPr>
          <p:nvPr/>
        </p:nvCxnSpPr>
        <p:spPr>
          <a:xfrm flipH="1">
            <a:off x="5496560" y="3942785"/>
            <a:ext cx="777240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64F4AE51-6700-4F0B-9CF5-21729F7C906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55683" y="2401908"/>
            <a:ext cx="12700" cy="2573755"/>
          </a:xfrm>
          <a:prstGeom prst="curvedConnector3">
            <a:avLst>
              <a:gd name="adj1" fmla="val 484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4CE9E7A2-1FFA-48C3-9B90-B2800B530D8A}"/>
              </a:ext>
            </a:extLst>
          </p:cNvPr>
          <p:cNvCxnSpPr>
            <a:cxnSpLocks/>
            <a:stCxn id="17" idx="0"/>
            <a:endCxn id="14" idx="0"/>
          </p:cNvCxnSpPr>
          <p:nvPr/>
        </p:nvCxnSpPr>
        <p:spPr>
          <a:xfrm rot="5400000" flipH="1" flipV="1">
            <a:off x="5242560" y="2403545"/>
            <a:ext cx="12700" cy="2570480"/>
          </a:xfrm>
          <a:prstGeom prst="curvedConnector3">
            <a:avLst>
              <a:gd name="adj1" fmla="val 492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AB64B8AE-ADC8-4E8B-BA46-27E09555A4EF}"/>
              </a:ext>
            </a:extLst>
          </p:cNvPr>
          <p:cNvCxnSpPr>
            <a:cxnSpLocks/>
            <a:stCxn id="15" idx="0"/>
            <a:endCxn id="14" idx="0"/>
          </p:cNvCxnSpPr>
          <p:nvPr/>
        </p:nvCxnSpPr>
        <p:spPr>
          <a:xfrm rot="5400000" flipH="1" flipV="1">
            <a:off x="4598302" y="1759288"/>
            <a:ext cx="12700" cy="3858995"/>
          </a:xfrm>
          <a:prstGeom prst="curvedConnector3">
            <a:avLst>
              <a:gd name="adj1" fmla="val 852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Google Shape;379;p32">
                <a:extLst>
                  <a:ext uri="{FF2B5EF4-FFF2-40B4-BE49-F238E27FC236}">
                    <a16:creationId xmlns:a16="http://schemas.microsoft.com/office/drawing/2014/main" id="{A094AEAA-B47B-48ED-A154-AAC59F0059E9}"/>
                  </a:ext>
                </a:extLst>
              </p:cNvPr>
              <p:cNvSpPr txBox="1"/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Any order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can be seen as a tournament graph, where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 err="1">
                    <a:latin typeface="Roboto Slab"/>
                    <a:ea typeface="Roboto Slab"/>
                    <a:cs typeface="Roboto Slab"/>
                    <a:sym typeface="Roboto Slab"/>
                  </a:rPr>
                  <a:t>iff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; e.g.,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2≺4≺3≺1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, the graph is:</a:t>
                </a:r>
              </a:p>
            </p:txBody>
          </p:sp>
        </mc:Choice>
        <mc:Fallback xmlns="">
          <p:sp>
            <p:nvSpPr>
              <p:cNvPr id="65" name="Google Shape;379;p32">
                <a:extLst>
                  <a:ext uri="{FF2B5EF4-FFF2-40B4-BE49-F238E27FC236}">
                    <a16:creationId xmlns:a16="http://schemas.microsoft.com/office/drawing/2014/main" id="{A094AEAA-B47B-48ED-A154-AAC59F005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50" y="1196309"/>
                <a:ext cx="7809210" cy="892522"/>
              </a:xfrm>
              <a:prstGeom prst="rect">
                <a:avLst/>
              </a:prstGeom>
              <a:blipFill>
                <a:blip r:embed="rId3"/>
                <a:stretch>
                  <a:fillRect l="-1171" r="-781" b="-8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Google Shape;172;p21">
                <a:extLst>
                  <a:ext uri="{FF2B5EF4-FFF2-40B4-BE49-F238E27FC236}">
                    <a16:creationId xmlns:a16="http://schemas.microsoft.com/office/drawing/2014/main" id="{539C1869-9BAD-47EB-A1EE-0B8609A51178}"/>
                  </a:ext>
                </a:extLst>
              </p:cNvPr>
              <p:cNvSpPr txBox="1">
                <a:spLocks/>
              </p:cNvSpPr>
              <p:nvPr/>
            </p:nvSpPr>
            <p:spPr>
              <a:xfrm rot="859701">
                <a:off x="5400040" y="2363617"/>
                <a:ext cx="3794760" cy="743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1EA"/>
                  </a:buClr>
                  <a:buSzPts val="2000"/>
                  <a:buFont typeface="Roboto Slab"/>
                  <a:buNone/>
                  <a:defRPr sz="2000" b="0" i="0" u="none" strike="noStrike" cap="none">
                    <a:solidFill>
                      <a:srgbClr val="0091EA"/>
                    </a:solidFill>
                    <a:latin typeface="Roboto Slab"/>
                    <a:ea typeface="Roboto Slab"/>
                    <a:cs typeface="Roboto Slab"/>
                    <a:sym typeface="Roboto Slab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1EA"/>
                  </a:buClr>
                  <a:buSzPts val="2000"/>
                  <a:buFont typeface="Roboto Slab"/>
                  <a:buNone/>
                  <a:defRPr sz="2000" b="0" i="0" u="none" strike="noStrike" cap="none">
                    <a:solidFill>
                      <a:srgbClr val="0091EA"/>
                    </a:solidFill>
                    <a:latin typeface="Roboto Slab"/>
                    <a:ea typeface="Roboto Slab"/>
                    <a:cs typeface="Roboto Slab"/>
                    <a:sym typeface="Roboto Slab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1EA"/>
                  </a:buClr>
                  <a:buSzPts val="2000"/>
                  <a:buFont typeface="Roboto Slab"/>
                  <a:buNone/>
                  <a:defRPr sz="2000" b="0" i="0" u="none" strike="noStrike" cap="none">
                    <a:solidFill>
                      <a:srgbClr val="0091EA"/>
                    </a:solidFill>
                    <a:latin typeface="Roboto Slab"/>
                    <a:ea typeface="Roboto Slab"/>
                    <a:cs typeface="Roboto Slab"/>
                    <a:sym typeface="Roboto Slab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1EA"/>
                  </a:buClr>
                  <a:buSzPts val="2000"/>
                  <a:buFont typeface="Roboto Slab"/>
                  <a:buNone/>
                  <a:defRPr sz="2000" b="0" i="0" u="none" strike="noStrike" cap="none">
                    <a:solidFill>
                      <a:srgbClr val="0091EA"/>
                    </a:solidFill>
                    <a:latin typeface="Roboto Slab"/>
                    <a:ea typeface="Roboto Slab"/>
                    <a:cs typeface="Roboto Slab"/>
                    <a:sym typeface="Roboto Slab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1EA"/>
                  </a:buClr>
                  <a:buSzPts val="2000"/>
                  <a:buFont typeface="Roboto Slab"/>
                  <a:buNone/>
                  <a:defRPr sz="2000" b="0" i="0" u="none" strike="noStrike" cap="none">
                    <a:solidFill>
                      <a:srgbClr val="0091EA"/>
                    </a:solidFill>
                    <a:latin typeface="Roboto Slab"/>
                    <a:ea typeface="Roboto Slab"/>
                    <a:cs typeface="Roboto Slab"/>
                    <a:sym typeface="Roboto Slab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1EA"/>
                  </a:buClr>
                  <a:buSzPts val="2000"/>
                  <a:buFont typeface="Roboto Slab"/>
                  <a:buNone/>
                  <a:defRPr sz="2000" b="0" i="0" u="none" strike="noStrike" cap="none">
                    <a:solidFill>
                      <a:srgbClr val="0091EA"/>
                    </a:solidFill>
                    <a:latin typeface="Roboto Slab"/>
                    <a:ea typeface="Roboto Slab"/>
                    <a:cs typeface="Roboto Slab"/>
                    <a:sym typeface="Roboto Slab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1EA"/>
                  </a:buClr>
                  <a:buSzPts val="2000"/>
                  <a:buFont typeface="Roboto Slab"/>
                  <a:buNone/>
                  <a:defRPr sz="2000" b="0" i="0" u="none" strike="noStrike" cap="none">
                    <a:solidFill>
                      <a:srgbClr val="0091EA"/>
                    </a:solidFill>
                    <a:latin typeface="Roboto Slab"/>
                    <a:ea typeface="Roboto Slab"/>
                    <a:cs typeface="Roboto Slab"/>
                    <a:sym typeface="Roboto Slab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1EA"/>
                  </a:buClr>
                  <a:buSzPts val="2000"/>
                  <a:buFont typeface="Roboto Slab"/>
                  <a:buNone/>
                  <a:defRPr sz="2000" b="0" i="0" u="none" strike="noStrike" cap="none">
                    <a:solidFill>
                      <a:srgbClr val="0091EA"/>
                    </a:solidFill>
                    <a:latin typeface="Roboto Slab"/>
                    <a:ea typeface="Roboto Slab"/>
                    <a:cs typeface="Roboto Slab"/>
                    <a:sym typeface="Roboto Slab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1EA"/>
                  </a:buClr>
                  <a:buSzPts val="2000"/>
                  <a:buFont typeface="Roboto Slab"/>
                  <a:buNone/>
                  <a:defRPr sz="2000" b="0" i="0" u="none" strike="noStrike" cap="none">
                    <a:solidFill>
                      <a:srgbClr val="0091EA"/>
                    </a:solidFill>
                    <a:latin typeface="Roboto Slab"/>
                    <a:ea typeface="Roboto Slab"/>
                    <a:cs typeface="Roboto Slab"/>
                    <a:sym typeface="Roboto Slab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≺</m:t>
                    </m:r>
                  </m:oMath>
                </a14:m>
                <a:r>
                  <a:rPr lang="en-US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</a:rPr>
                  <a:t>is transitive </a:t>
                </a:r>
                <a:r>
                  <a:rPr lang="en-US" sz="23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 the graph should be acyclic!</a:t>
                </a:r>
                <a:endParaRPr lang="en-US" sz="2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Google Shape;172;p21">
                <a:extLst>
                  <a:ext uri="{FF2B5EF4-FFF2-40B4-BE49-F238E27FC236}">
                    <a16:creationId xmlns:a16="http://schemas.microsoft.com/office/drawing/2014/main" id="{539C1869-9BAD-47EB-A1EE-0B8609A51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59701">
                <a:off x="5400040" y="2363617"/>
                <a:ext cx="3794760" cy="743344"/>
              </a:xfrm>
              <a:prstGeom prst="rect">
                <a:avLst/>
              </a:prstGeom>
              <a:blipFill>
                <a:blip r:embed="rId4"/>
                <a:stretch>
                  <a:fillRect b="-40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Google Shape;379;p32">
                <a:extLst>
                  <a:ext uri="{FF2B5EF4-FFF2-40B4-BE49-F238E27FC236}">
                    <a16:creationId xmlns:a16="http://schemas.microsoft.com/office/drawing/2014/main" id="{FBA9F608-8B18-4D69-9F7A-AD054336D920}"/>
                  </a:ext>
                </a:extLst>
              </p:cNvPr>
              <p:cNvSpPr txBox="1"/>
              <p:nvPr/>
            </p:nvSpPr>
            <p:spPr>
              <a:xfrm>
                <a:off x="667395" y="4808967"/>
                <a:ext cx="7809210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Linear orders ≺ correspond to the </a:t>
                </a:r>
                <a:r>
                  <a:rPr lang="en-US" sz="2300" b="1" dirty="0">
                    <a:latin typeface="Roboto Slab"/>
                    <a:ea typeface="Roboto Slab"/>
                    <a:cs typeface="Roboto Slab"/>
                    <a:sym typeface="Roboto Slab"/>
                  </a:rPr>
                  <a:t>acyclic orientations of the complete graph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𝑛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vertices.</a:t>
                </a:r>
              </a:p>
            </p:txBody>
          </p:sp>
        </mc:Choice>
        <mc:Fallback>
          <p:sp>
            <p:nvSpPr>
              <p:cNvPr id="67" name="Google Shape;379;p32">
                <a:extLst>
                  <a:ext uri="{FF2B5EF4-FFF2-40B4-BE49-F238E27FC236}">
                    <a16:creationId xmlns:a16="http://schemas.microsoft.com/office/drawing/2014/main" id="{FBA9F608-8B18-4D69-9F7A-AD054336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95" y="4808967"/>
                <a:ext cx="7809210" cy="892522"/>
              </a:xfrm>
              <a:prstGeom prst="rect">
                <a:avLst/>
              </a:prstGeom>
              <a:blipFill>
                <a:blip r:embed="rId5"/>
                <a:stretch>
                  <a:fillRect l="-1092" t="-685" b="-89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9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3977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308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308294"/>
              </a:xfrm>
              <a:prstGeom prst="rect">
                <a:avLst/>
              </a:prstGeom>
              <a:blipFill>
                <a:blip r:embed="rId3"/>
                <a:stretch>
                  <a:fillRect l="-1799" t="-264" r="-2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016659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802465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646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308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308294"/>
              </a:xfrm>
              <a:prstGeom prst="rect">
                <a:avLst/>
              </a:prstGeom>
              <a:blipFill>
                <a:blip r:embed="rId3"/>
                <a:stretch>
                  <a:fillRect l="-1799" t="-264" r="-2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308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308294"/>
              </a:xfrm>
              <a:prstGeom prst="rect">
                <a:avLst/>
              </a:prstGeom>
              <a:blipFill>
                <a:blip r:embed="rId3"/>
                <a:stretch>
                  <a:fillRect l="-1799" t="-264" r="-2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5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308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308294"/>
              </a:xfrm>
              <a:prstGeom prst="rect">
                <a:avLst/>
              </a:prstGeom>
              <a:blipFill>
                <a:blip r:embed="rId3"/>
                <a:stretch>
                  <a:fillRect l="-1799" t="-2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3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3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9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3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7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3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3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3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4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3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4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3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3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594D5FF-E8A1-4A50-93C4-4944CA2C33FF}"/>
              </a:ext>
            </a:extLst>
          </p:cNvPr>
          <p:cNvCxnSpPr>
            <a:stCxn id="55" idx="6"/>
            <a:endCxn id="56" idx="2"/>
          </p:cNvCxnSpPr>
          <p:nvPr/>
        </p:nvCxnSpPr>
        <p:spPr>
          <a:xfrm>
            <a:off x="4866640" y="3808632"/>
            <a:ext cx="64657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0A4E546-876A-4BA8-8036-D62C47336753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685DDFE-D5F5-436A-BC11-6DF84961D2CD}"/>
              </a:ext>
            </a:extLst>
          </p:cNvPr>
          <p:cNvCxnSpPr>
            <a:cxnSpLocks/>
            <a:stCxn id="57" idx="6"/>
            <a:endCxn id="58" idx="2"/>
          </p:cNvCxnSpPr>
          <p:nvPr/>
        </p:nvCxnSpPr>
        <p:spPr>
          <a:xfrm>
            <a:off x="4866640" y="4998991"/>
            <a:ext cx="64657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530AF87-18B3-4B50-A4AF-4F3F0B718E65}"/>
              </a:ext>
            </a:extLst>
          </p:cNvPr>
          <p:cNvCxnSpPr>
            <a:cxnSpLocks/>
            <a:stCxn id="55" idx="5"/>
            <a:endCxn id="58" idx="1"/>
          </p:cNvCxnSpPr>
          <p:nvPr/>
        </p:nvCxnSpPr>
        <p:spPr>
          <a:xfrm>
            <a:off x="4792245" y="3988237"/>
            <a:ext cx="795366" cy="83114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197DB95-5D26-49B8-9FFE-6F9C27EF4DEB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5767216" y="4062632"/>
            <a:ext cx="0" cy="68235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50CF3E6-4636-48CB-B7B8-15D9B2BC209F}"/>
              </a:ext>
            </a:extLst>
          </p:cNvPr>
          <p:cNvCxnSpPr>
            <a:cxnSpLocks/>
            <a:stCxn id="55" idx="4"/>
            <a:endCxn id="57" idx="0"/>
          </p:cNvCxnSpPr>
          <p:nvPr/>
        </p:nvCxnSpPr>
        <p:spPr>
          <a:xfrm>
            <a:off x="4612640" y="4062632"/>
            <a:ext cx="0" cy="68235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2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4016827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4016883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193;p21">
            <a:extLst>
              <a:ext uri="{FF2B5EF4-FFF2-40B4-BE49-F238E27FC236}">
                <a16:creationId xmlns:a16="http://schemas.microsoft.com/office/drawing/2014/main" id="{BEE311EA-35A3-4BE9-B615-F3E6BF6BC0F2}"/>
              </a:ext>
            </a:extLst>
          </p:cNvPr>
          <p:cNvSpPr txBox="1"/>
          <p:nvPr/>
        </p:nvSpPr>
        <p:spPr>
          <a:xfrm>
            <a:off x="4016659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4016659" y="176856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" name="Google Shape;193;p21">
            <a:extLst>
              <a:ext uri="{FF2B5EF4-FFF2-40B4-BE49-F238E27FC236}">
                <a16:creationId xmlns:a16="http://schemas.microsoft.com/office/drawing/2014/main" id="{979B5D4D-67F2-4490-99C6-A4ACA06C1E76}"/>
              </a:ext>
            </a:extLst>
          </p:cNvPr>
          <p:cNvSpPr txBox="1"/>
          <p:nvPr/>
        </p:nvSpPr>
        <p:spPr>
          <a:xfrm>
            <a:off x="3623897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3623953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3623953" y="30129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3623896" y="176856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3" name="Google Shape;193;p21">
            <a:extLst>
              <a:ext uri="{FF2B5EF4-FFF2-40B4-BE49-F238E27FC236}">
                <a16:creationId xmlns:a16="http://schemas.microsoft.com/office/drawing/2014/main" id="{28D4E207-FCEF-4952-8B96-C53605F5D294}"/>
              </a:ext>
            </a:extLst>
          </p:cNvPr>
          <p:cNvSpPr txBox="1"/>
          <p:nvPr/>
        </p:nvSpPr>
        <p:spPr>
          <a:xfrm>
            <a:off x="4409899" y="23907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4409897" y="36351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4409898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4409896" y="176856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Google Shape;193;p21">
            <a:extLst>
              <a:ext uri="{FF2B5EF4-FFF2-40B4-BE49-F238E27FC236}">
                <a16:creationId xmlns:a16="http://schemas.microsoft.com/office/drawing/2014/main" id="{A7549C40-0906-4AE5-903B-B47684A0C342}"/>
              </a:ext>
            </a:extLst>
          </p:cNvPr>
          <p:cNvSpPr txBox="1"/>
          <p:nvPr/>
        </p:nvSpPr>
        <p:spPr>
          <a:xfrm>
            <a:off x="4802634" y="239076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4802633" y="36351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4802633" y="301296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>
                    <a:alpha val="2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>
                  <a:alpha val="2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4802465" y="176856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51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3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33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𝟏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, 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379;p32">
                <a:extLst>
                  <a:ext uri="{FF2B5EF4-FFF2-40B4-BE49-F238E27FC236}">
                    <a16:creationId xmlns:a16="http://schemas.microsoft.com/office/drawing/2014/main" id="{E6F27758-2C07-4272-9AA3-8535A6448D65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9" name="Google Shape;379;p32">
                <a:extLst>
                  <a:ext uri="{FF2B5EF4-FFF2-40B4-BE49-F238E27FC236}">
                    <a16:creationId xmlns:a16="http://schemas.microsoft.com/office/drawing/2014/main" id="{E6F27758-2C07-4272-9AA3-8535A6448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𝟏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, 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a:rPr lang="en-US" sz="23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𝐚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𝒃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US" sz="2300" b="1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are oriented either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𝒂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𝒃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US" sz="2300" b="1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𝟏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, 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edges </a:t>
                </a:r>
                <a14:m>
                  <m:oMath xmlns:m="http://schemas.openxmlformats.org/officeDocument/2006/math">
                    <m:r>
                      <a:rPr lang="en-US" sz="23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𝐚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𝒃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US" sz="2300" b="1" dirty="0">
                    <a:solidFill>
                      <a:srgbClr val="FF0000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𝒂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𝒃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𝟏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, 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a:rPr lang="en-US" sz="2300" b="1" i="0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𝐚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𝒃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US" sz="2300" b="1" dirty="0">
                    <a:solidFill>
                      <a:srgbClr val="2A09B7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are oriented either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𝒂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𝒃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i="1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2A09B7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2A09B7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6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a:rPr lang="en-US" sz="2300" b="1" i="0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𝐚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𝒃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US" sz="2300" b="1" dirty="0">
                    <a:solidFill>
                      <a:srgbClr val="2A09B7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𝒂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𝒃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1" i="1" smtClean="0">
                        <a:solidFill>
                          <a:srgbClr val="2A09B7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42" name="Google Shape;379;p32">
                <a:extLst>
                  <a:ext uri="{FF2B5EF4-FFF2-40B4-BE49-F238E27FC236}">
                    <a16:creationId xmlns:a16="http://schemas.microsoft.com/office/drawing/2014/main" id="{572C09AE-5A0C-45D7-A7C2-94773B31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Google Shape;379;p32">
            <a:extLst>
              <a:ext uri="{FF2B5EF4-FFF2-40B4-BE49-F238E27FC236}">
                <a16:creationId xmlns:a16="http://schemas.microsoft.com/office/drawing/2014/main" id="{70161AFA-5A77-44B5-AC66-D73BAC4A3573}"/>
              </a:ext>
            </a:extLst>
          </p:cNvPr>
          <p:cNvSpPr txBox="1"/>
          <p:nvPr/>
        </p:nvSpPr>
        <p:spPr>
          <a:xfrm>
            <a:off x="6411007" y="3977146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solidFill>
                  <a:srgbClr val="FF0000"/>
                </a:solidFill>
                <a:ea typeface="Roboto Slab"/>
                <a:cs typeface="Roboto Slab"/>
                <a:sym typeface="Roboto Slab"/>
              </a:rPr>
              <a:t>2 </a:t>
            </a:r>
            <a:r>
              <a:rPr lang="en-US" sz="2300" dirty="0">
                <a:ea typeface="Roboto Slab"/>
                <a:cs typeface="Roboto Slab"/>
                <a:sym typeface="Roboto Slab"/>
              </a:rPr>
              <a:t>x </a:t>
            </a:r>
            <a:r>
              <a:rPr lang="en-US" sz="2300" b="1" dirty="0">
                <a:solidFill>
                  <a:srgbClr val="2A09B7"/>
                </a:solidFill>
                <a:ea typeface="Roboto Slab"/>
                <a:cs typeface="Roboto Slab"/>
                <a:sym typeface="Roboto Slab"/>
              </a:rPr>
              <a:t>2 = </a:t>
            </a:r>
            <a:r>
              <a:rPr lang="en-US" sz="2300" b="1" dirty="0">
                <a:ea typeface="Roboto Slab"/>
                <a:cs typeface="Roboto Slab"/>
                <a:sym typeface="Roboto Slab"/>
              </a:rPr>
              <a:t>4 options </a:t>
            </a:r>
          </a:p>
          <a:p>
            <a:pPr lvl="0" algn="ctr"/>
            <a:r>
              <a:rPr lang="en-US" sz="2300" dirty="0">
                <a:ea typeface="Roboto Slab"/>
                <a:cs typeface="Roboto Slab"/>
                <a:sym typeface="Roboto Slab"/>
              </a:rPr>
              <a:t>(so far)</a:t>
            </a:r>
            <a:endParaRPr lang="en-US" sz="2300" dirty="0">
              <a:solidFill>
                <a:srgbClr val="2A09B7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883B2817-1B41-4D51-81EA-3FA4C3257D3F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883B2817-1B41-4D51-81EA-3FA4C3257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6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A Fun Algorithmic Problem</a:t>
            </a:r>
            <a:endParaRPr sz="4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FA66E-8FAA-42BD-A3B8-73ED8FF6E81F}"/>
              </a:ext>
            </a:extLst>
          </p:cNvPr>
          <p:cNvGrpSpPr/>
          <p:nvPr/>
        </p:nvGrpSpPr>
        <p:grpSpPr>
          <a:xfrm>
            <a:off x="4016659" y="1768565"/>
            <a:ext cx="392959" cy="2488800"/>
            <a:chOff x="3624093" y="1768565"/>
            <a:chExt cx="392959" cy="2488800"/>
          </a:xfrm>
        </p:grpSpPr>
        <p:sp>
          <p:nvSpPr>
            <p:cNvPr id="69" name="Google Shape;193;p21">
              <a:extLst>
                <a:ext uri="{FF2B5EF4-FFF2-40B4-BE49-F238E27FC236}">
                  <a16:creationId xmlns:a16="http://schemas.microsoft.com/office/drawing/2014/main" id="{E9C47E4A-6315-4658-A0ED-EFA5ED49F839}"/>
                </a:ext>
              </a:extLst>
            </p:cNvPr>
            <p:cNvSpPr txBox="1"/>
            <p:nvPr/>
          </p:nvSpPr>
          <p:spPr>
            <a:xfrm>
              <a:off x="3624261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193;p21">
              <a:extLst>
                <a:ext uri="{FF2B5EF4-FFF2-40B4-BE49-F238E27FC236}">
                  <a16:creationId xmlns:a16="http://schemas.microsoft.com/office/drawing/2014/main" id="{B786ED0F-64BA-40E2-9A14-FD1FD7470808}"/>
                </a:ext>
              </a:extLst>
            </p:cNvPr>
            <p:cNvSpPr txBox="1"/>
            <p:nvPr/>
          </p:nvSpPr>
          <p:spPr>
            <a:xfrm>
              <a:off x="3624317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0" name="Google Shape;193;p21">
              <a:extLst>
                <a:ext uri="{FF2B5EF4-FFF2-40B4-BE49-F238E27FC236}">
                  <a16:creationId xmlns:a16="http://schemas.microsoft.com/office/drawing/2014/main" id="{BEE311EA-35A3-4BE9-B615-F3E6BF6BC0F2}"/>
                </a:ext>
              </a:extLst>
            </p:cNvPr>
            <p:cNvSpPr txBox="1"/>
            <p:nvPr/>
          </p:nvSpPr>
          <p:spPr>
            <a:xfrm>
              <a:off x="3624093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7" name="Google Shape;193;p21">
              <a:extLst>
                <a:ext uri="{FF2B5EF4-FFF2-40B4-BE49-F238E27FC236}">
                  <a16:creationId xmlns:a16="http://schemas.microsoft.com/office/drawing/2014/main" id="{3BCBB64C-FE53-4B6B-9119-EB205B75FFDE}"/>
                </a:ext>
              </a:extLst>
            </p:cNvPr>
            <p:cNvSpPr txBox="1"/>
            <p:nvPr/>
          </p:nvSpPr>
          <p:spPr>
            <a:xfrm>
              <a:off x="3624093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B523-6B13-4F87-A262-1D53B8511F26}"/>
              </a:ext>
            </a:extLst>
          </p:cNvPr>
          <p:cNvGrpSpPr/>
          <p:nvPr/>
        </p:nvGrpSpPr>
        <p:grpSpPr>
          <a:xfrm>
            <a:off x="3623896" y="1768565"/>
            <a:ext cx="392792" cy="2488800"/>
            <a:chOff x="4016995" y="1768565"/>
            <a:chExt cx="392792" cy="2488800"/>
          </a:xfrm>
        </p:grpSpPr>
        <p:sp>
          <p:nvSpPr>
            <p:cNvPr id="30" name="Google Shape;193;p21">
              <a:extLst>
                <a:ext uri="{FF2B5EF4-FFF2-40B4-BE49-F238E27FC236}">
                  <a16:creationId xmlns:a16="http://schemas.microsoft.com/office/drawing/2014/main" id="{979B5D4D-67F2-4490-99C6-A4ACA06C1E76}"/>
                </a:ext>
              </a:extLst>
            </p:cNvPr>
            <p:cNvSpPr txBox="1"/>
            <p:nvPr/>
          </p:nvSpPr>
          <p:spPr>
            <a:xfrm>
              <a:off x="4016996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0" name="Google Shape;193;p21">
              <a:extLst>
                <a:ext uri="{FF2B5EF4-FFF2-40B4-BE49-F238E27FC236}">
                  <a16:creationId xmlns:a16="http://schemas.microsoft.com/office/drawing/2014/main" id="{18331C63-FA41-4066-A596-3B43C6F1DED2}"/>
                </a:ext>
              </a:extLst>
            </p:cNvPr>
            <p:cNvSpPr txBox="1"/>
            <p:nvPr/>
          </p:nvSpPr>
          <p:spPr>
            <a:xfrm>
              <a:off x="4017052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" name="Google Shape;193;p21">
              <a:extLst>
                <a:ext uri="{FF2B5EF4-FFF2-40B4-BE49-F238E27FC236}">
                  <a16:creationId xmlns:a16="http://schemas.microsoft.com/office/drawing/2014/main" id="{5D603978-DB70-4498-850D-AA9D1F4AF3AB}"/>
                </a:ext>
              </a:extLst>
            </p:cNvPr>
            <p:cNvSpPr txBox="1"/>
            <p:nvPr/>
          </p:nvSpPr>
          <p:spPr>
            <a:xfrm>
              <a:off x="4017052" y="30129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8" name="Google Shape;193;p21">
              <a:extLst>
                <a:ext uri="{FF2B5EF4-FFF2-40B4-BE49-F238E27FC236}">
                  <a16:creationId xmlns:a16="http://schemas.microsoft.com/office/drawing/2014/main" id="{1DE9847C-ED97-4920-A22D-817F8B19F2AD}"/>
                </a:ext>
              </a:extLst>
            </p:cNvPr>
            <p:cNvSpPr txBox="1"/>
            <p:nvPr/>
          </p:nvSpPr>
          <p:spPr>
            <a:xfrm>
              <a:off x="401699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F6FCE6-9039-4E99-9CD8-B9C5C4E8337C}"/>
              </a:ext>
            </a:extLst>
          </p:cNvPr>
          <p:cNvGrpSpPr/>
          <p:nvPr/>
        </p:nvGrpSpPr>
        <p:grpSpPr>
          <a:xfrm>
            <a:off x="4409896" y="1768565"/>
            <a:ext cx="392738" cy="2488800"/>
            <a:chOff x="4409896" y="1768565"/>
            <a:chExt cx="392738" cy="2488800"/>
          </a:xfrm>
        </p:grpSpPr>
        <p:sp>
          <p:nvSpPr>
            <p:cNvPr id="63" name="Google Shape;193;p21">
              <a:extLst>
                <a:ext uri="{FF2B5EF4-FFF2-40B4-BE49-F238E27FC236}">
                  <a16:creationId xmlns:a16="http://schemas.microsoft.com/office/drawing/2014/main" id="{28D4E207-FCEF-4952-8B96-C53605F5D294}"/>
                </a:ext>
              </a:extLst>
            </p:cNvPr>
            <p:cNvSpPr txBox="1"/>
            <p:nvPr/>
          </p:nvSpPr>
          <p:spPr>
            <a:xfrm>
              <a:off x="4409899" y="23907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2" name="Google Shape;193;p21">
              <a:extLst>
                <a:ext uri="{FF2B5EF4-FFF2-40B4-BE49-F238E27FC236}">
                  <a16:creationId xmlns:a16="http://schemas.microsoft.com/office/drawing/2014/main" id="{8BDBED74-FE30-423B-87B1-644F548D4044}"/>
                </a:ext>
              </a:extLst>
            </p:cNvPr>
            <p:cNvSpPr txBox="1"/>
            <p:nvPr/>
          </p:nvSpPr>
          <p:spPr>
            <a:xfrm>
              <a:off x="4409897" y="36351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193;p21">
              <a:extLst>
                <a:ext uri="{FF2B5EF4-FFF2-40B4-BE49-F238E27FC236}">
                  <a16:creationId xmlns:a16="http://schemas.microsoft.com/office/drawing/2014/main" id="{10F311E9-0994-46E6-8BC9-08A970A74BEB}"/>
                </a:ext>
              </a:extLst>
            </p:cNvPr>
            <p:cNvSpPr txBox="1"/>
            <p:nvPr/>
          </p:nvSpPr>
          <p:spPr>
            <a:xfrm>
              <a:off x="4409898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" name="Google Shape;193;p21">
              <a:extLst>
                <a:ext uri="{FF2B5EF4-FFF2-40B4-BE49-F238E27FC236}">
                  <a16:creationId xmlns:a16="http://schemas.microsoft.com/office/drawing/2014/main" id="{D08414B9-C42D-414C-A5EC-FBF20FD789CD}"/>
                </a:ext>
              </a:extLst>
            </p:cNvPr>
            <p:cNvSpPr txBox="1"/>
            <p:nvPr/>
          </p:nvSpPr>
          <p:spPr>
            <a:xfrm>
              <a:off x="4409896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F6E36-741A-4081-A388-E4E94E1C8B50}"/>
              </a:ext>
            </a:extLst>
          </p:cNvPr>
          <p:cNvGrpSpPr/>
          <p:nvPr/>
        </p:nvGrpSpPr>
        <p:grpSpPr>
          <a:xfrm>
            <a:off x="4802465" y="1768565"/>
            <a:ext cx="392904" cy="2488800"/>
            <a:chOff x="4802465" y="1768565"/>
            <a:chExt cx="392904" cy="2488800"/>
          </a:xfrm>
        </p:grpSpPr>
        <p:sp>
          <p:nvSpPr>
            <p:cNvPr id="68" name="Google Shape;193;p21">
              <a:extLst>
                <a:ext uri="{FF2B5EF4-FFF2-40B4-BE49-F238E27FC236}">
                  <a16:creationId xmlns:a16="http://schemas.microsoft.com/office/drawing/2014/main" id="{A7549C40-0906-4AE5-903B-B47684A0C342}"/>
                </a:ext>
              </a:extLst>
            </p:cNvPr>
            <p:cNvSpPr txBox="1"/>
            <p:nvPr/>
          </p:nvSpPr>
          <p:spPr>
            <a:xfrm>
              <a:off x="4802634" y="2390765"/>
              <a:ext cx="392735" cy="62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193;p21">
              <a:extLst>
                <a:ext uri="{FF2B5EF4-FFF2-40B4-BE49-F238E27FC236}">
                  <a16:creationId xmlns:a16="http://schemas.microsoft.com/office/drawing/2014/main" id="{23DB0896-8DD0-4DC4-BE7A-E8BE6CA8487C}"/>
                </a:ext>
              </a:extLst>
            </p:cNvPr>
            <p:cNvSpPr txBox="1"/>
            <p:nvPr/>
          </p:nvSpPr>
          <p:spPr>
            <a:xfrm>
              <a:off x="4802633" y="36351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" name="Google Shape;193;p21">
              <a:extLst>
                <a:ext uri="{FF2B5EF4-FFF2-40B4-BE49-F238E27FC236}">
                  <a16:creationId xmlns:a16="http://schemas.microsoft.com/office/drawing/2014/main" id="{91564C73-A19B-4985-B7A1-004F2AEACEBD}"/>
                </a:ext>
              </a:extLst>
            </p:cNvPr>
            <p:cNvSpPr txBox="1"/>
            <p:nvPr/>
          </p:nvSpPr>
          <p:spPr>
            <a:xfrm>
              <a:off x="4802633" y="3012965"/>
              <a:ext cx="392735" cy="62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0</a:t>
              </a:r>
              <a:endParaRPr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" name="Google Shape;193;p21">
              <a:extLst>
                <a:ext uri="{FF2B5EF4-FFF2-40B4-BE49-F238E27FC236}">
                  <a16:creationId xmlns:a16="http://schemas.microsoft.com/office/drawing/2014/main" id="{C80C568D-761C-485D-9938-01A6F756F007}"/>
                </a:ext>
              </a:extLst>
            </p:cNvPr>
            <p:cNvSpPr txBox="1"/>
            <p:nvPr/>
          </p:nvSpPr>
          <p:spPr>
            <a:xfrm>
              <a:off x="4802465" y="1768565"/>
              <a:ext cx="392735" cy="6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9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61CD043D-3F76-481B-8194-6C5CC05D83CA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61CD043D-3F76-481B-8194-6C5CC05D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2A09B7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Google Shape;379;p32">
            <a:extLst>
              <a:ext uri="{FF2B5EF4-FFF2-40B4-BE49-F238E27FC236}">
                <a16:creationId xmlns:a16="http://schemas.microsoft.com/office/drawing/2014/main" id="{0B3E43AD-1290-4208-A675-CEFDEEFAEB0C}"/>
              </a:ext>
            </a:extLst>
          </p:cNvPr>
          <p:cNvSpPr txBox="1"/>
          <p:nvPr/>
        </p:nvSpPr>
        <p:spPr>
          <a:xfrm>
            <a:off x="6474504" y="3922221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Step 1: </a:t>
            </a:r>
            <a:r>
              <a:rPr lang="en-US" sz="2300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Flip</a:t>
            </a:r>
          </a:p>
          <a:p>
            <a:pPr lvl="0"/>
            <a:r>
              <a:rPr lang="en-US" sz="23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Step 2: </a:t>
            </a:r>
            <a:r>
              <a:rPr lang="en-US" sz="23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Recolor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8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2A09B7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2A09B7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Google Shape;379;p32">
            <a:extLst>
              <a:ext uri="{FF2B5EF4-FFF2-40B4-BE49-F238E27FC236}">
                <a16:creationId xmlns:a16="http://schemas.microsoft.com/office/drawing/2014/main" id="{0B3E43AD-1290-4208-A675-CEFDEEFAEB0C}"/>
              </a:ext>
            </a:extLst>
          </p:cNvPr>
          <p:cNvSpPr txBox="1"/>
          <p:nvPr/>
        </p:nvSpPr>
        <p:spPr>
          <a:xfrm>
            <a:off x="6474504" y="3922221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Step 1: </a:t>
            </a:r>
            <a:r>
              <a:rPr lang="en-US" sz="2300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Flip</a:t>
            </a:r>
          </a:p>
          <a:p>
            <a:pPr lvl="0"/>
            <a:r>
              <a:rPr lang="en-US" sz="23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Step 2: </a:t>
            </a:r>
            <a:r>
              <a:rPr lang="en-US" sz="23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Recolor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2A09B7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2A09B7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Google Shape;379;p32">
            <a:extLst>
              <a:ext uri="{FF2B5EF4-FFF2-40B4-BE49-F238E27FC236}">
                <a16:creationId xmlns:a16="http://schemas.microsoft.com/office/drawing/2014/main" id="{0B3E43AD-1290-4208-A675-CEFDEEFAEB0C}"/>
              </a:ext>
            </a:extLst>
          </p:cNvPr>
          <p:cNvSpPr txBox="1"/>
          <p:nvPr/>
        </p:nvSpPr>
        <p:spPr>
          <a:xfrm>
            <a:off x="6474504" y="3922221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Step 1: </a:t>
            </a:r>
            <a:r>
              <a:rPr lang="en-US" sz="2300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Flip</a:t>
            </a:r>
          </a:p>
          <a:p>
            <a:pPr lvl="0"/>
            <a:r>
              <a:rPr lang="en-US" sz="2300" b="1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Step 2: </a:t>
            </a:r>
            <a:r>
              <a:rPr lang="en-US" sz="2300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Recolor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2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Google Shape;379;p32">
            <a:extLst>
              <a:ext uri="{FF2B5EF4-FFF2-40B4-BE49-F238E27FC236}">
                <a16:creationId xmlns:a16="http://schemas.microsoft.com/office/drawing/2014/main" id="{0B3E43AD-1290-4208-A675-CEFDEEFAEB0C}"/>
              </a:ext>
            </a:extLst>
          </p:cNvPr>
          <p:cNvSpPr txBox="1"/>
          <p:nvPr/>
        </p:nvSpPr>
        <p:spPr>
          <a:xfrm>
            <a:off x="6474504" y="3922221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300" b="1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Step 1: </a:t>
            </a:r>
            <a:r>
              <a:rPr lang="en-US" sz="2300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Flip</a:t>
            </a:r>
          </a:p>
          <a:p>
            <a:pPr lvl="0"/>
            <a:r>
              <a:rPr lang="en-US" sz="2300" b="1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Step 2: </a:t>
            </a:r>
            <a:r>
              <a:rPr lang="en-US" sz="2300" dirty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Recolor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379;p32">
            <a:extLst>
              <a:ext uri="{FF2B5EF4-FFF2-40B4-BE49-F238E27FC236}">
                <a16:creationId xmlns:a16="http://schemas.microsoft.com/office/drawing/2014/main" id="{36FC56CE-9B97-4F90-8247-3C1A86CCFC5E}"/>
              </a:ext>
            </a:extLst>
          </p:cNvPr>
          <p:cNvSpPr txBox="1"/>
          <p:nvPr/>
        </p:nvSpPr>
        <p:spPr>
          <a:xfrm>
            <a:off x="6411007" y="3977146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solidFill>
                  <a:srgbClr val="FF0000"/>
                </a:solidFill>
                <a:ea typeface="Roboto Slab"/>
                <a:cs typeface="Roboto Slab"/>
                <a:sym typeface="Roboto Slab"/>
              </a:rPr>
              <a:t>Only 2 options left!</a:t>
            </a:r>
            <a:endParaRPr lang="en-US" sz="2300" b="1" dirty="0"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4729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379;p32">
            <a:extLst>
              <a:ext uri="{FF2B5EF4-FFF2-40B4-BE49-F238E27FC236}">
                <a16:creationId xmlns:a16="http://schemas.microsoft.com/office/drawing/2014/main" id="{36FC56CE-9B97-4F90-8247-3C1A86CCFC5E}"/>
              </a:ext>
            </a:extLst>
          </p:cNvPr>
          <p:cNvSpPr txBox="1"/>
          <p:nvPr/>
        </p:nvSpPr>
        <p:spPr>
          <a:xfrm>
            <a:off x="6411007" y="3977146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solidFill>
                  <a:srgbClr val="FF0000"/>
                </a:solidFill>
                <a:ea typeface="Roboto Slab"/>
                <a:cs typeface="Roboto Slab"/>
                <a:sym typeface="Roboto Slab"/>
              </a:rPr>
              <a:t>Only 2 options left!</a:t>
            </a:r>
            <a:endParaRPr lang="en-US" sz="2300" b="1" dirty="0"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1050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US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3∉[2, 4]</m:t>
                      </m:r>
                    </m:oMath>
                  </m:oMathPara>
                </a14:m>
                <a:endParaRPr lang="en-GB" sz="2300" dirty="0">
                  <a:solidFill>
                    <a:schemeClr val="bg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379;p32">
            <a:extLst>
              <a:ext uri="{FF2B5EF4-FFF2-40B4-BE49-F238E27FC236}">
                <a16:creationId xmlns:a16="http://schemas.microsoft.com/office/drawing/2014/main" id="{36FC56CE-9B97-4F90-8247-3C1A86CCFC5E}"/>
              </a:ext>
            </a:extLst>
          </p:cNvPr>
          <p:cNvSpPr txBox="1"/>
          <p:nvPr/>
        </p:nvSpPr>
        <p:spPr>
          <a:xfrm>
            <a:off x="6411007" y="3977146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solidFill>
                  <a:srgbClr val="FF0000"/>
                </a:solidFill>
                <a:ea typeface="Roboto Slab"/>
                <a:cs typeface="Roboto Slab"/>
                <a:sym typeface="Roboto Slab"/>
              </a:rPr>
              <a:t>Only 2 options left!</a:t>
            </a:r>
            <a:endParaRPr lang="en-US" sz="2300" b="1" dirty="0"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1204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86150" y="29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Adding Back The Constraints</a:t>
            </a:r>
            <a:endParaRPr sz="4000" b="1" dirty="0"/>
          </a:p>
        </p:txBody>
      </p:sp>
      <p:sp>
        <p:nvSpPr>
          <p:cNvPr id="69" name="Google Shape;193;p21">
            <a:extLst>
              <a:ext uri="{FF2B5EF4-FFF2-40B4-BE49-F238E27FC236}">
                <a16:creationId xmlns:a16="http://schemas.microsoft.com/office/drawing/2014/main" id="{E9C47E4A-6315-4658-A0ED-EFA5ED49F839}"/>
              </a:ext>
            </a:extLst>
          </p:cNvPr>
          <p:cNvSpPr txBox="1"/>
          <p:nvPr/>
        </p:nvSpPr>
        <p:spPr>
          <a:xfrm>
            <a:off x="850581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" name="Google Shape;193;p21">
            <a:extLst>
              <a:ext uri="{FF2B5EF4-FFF2-40B4-BE49-F238E27FC236}">
                <a16:creationId xmlns:a16="http://schemas.microsoft.com/office/drawing/2014/main" id="{B786ED0F-64BA-40E2-9A14-FD1FD7470808}"/>
              </a:ext>
            </a:extLst>
          </p:cNvPr>
          <p:cNvSpPr txBox="1"/>
          <p:nvPr/>
        </p:nvSpPr>
        <p:spPr>
          <a:xfrm>
            <a:off x="850637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" name="Google Shape;193;p21">
            <a:extLst>
              <a:ext uri="{FF2B5EF4-FFF2-40B4-BE49-F238E27FC236}">
                <a16:creationId xmlns:a16="http://schemas.microsoft.com/office/drawing/2014/main" id="{3BCBB64C-FE53-4B6B-9119-EB205B75FFDE}"/>
              </a:ext>
            </a:extLst>
          </p:cNvPr>
          <p:cNvSpPr txBox="1"/>
          <p:nvPr/>
        </p:nvSpPr>
        <p:spPr>
          <a:xfrm>
            <a:off x="850413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Google Shape;193;p21">
            <a:extLst>
              <a:ext uri="{FF2B5EF4-FFF2-40B4-BE49-F238E27FC236}">
                <a16:creationId xmlns:a16="http://schemas.microsoft.com/office/drawing/2014/main" id="{18331C63-FA41-4066-A596-3B43C6F1DED2}"/>
              </a:ext>
            </a:extLst>
          </p:cNvPr>
          <p:cNvSpPr txBox="1"/>
          <p:nvPr/>
        </p:nvSpPr>
        <p:spPr>
          <a:xfrm>
            <a:off x="1243372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" name="Google Shape;193;p21">
            <a:extLst>
              <a:ext uri="{FF2B5EF4-FFF2-40B4-BE49-F238E27FC236}">
                <a16:creationId xmlns:a16="http://schemas.microsoft.com/office/drawing/2014/main" id="{5D603978-DB70-4498-850D-AA9D1F4AF3AB}"/>
              </a:ext>
            </a:extLst>
          </p:cNvPr>
          <p:cNvSpPr txBox="1"/>
          <p:nvPr/>
        </p:nvSpPr>
        <p:spPr>
          <a:xfrm>
            <a:off x="1243372" y="22204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" name="Google Shape;193;p21">
            <a:extLst>
              <a:ext uri="{FF2B5EF4-FFF2-40B4-BE49-F238E27FC236}">
                <a16:creationId xmlns:a16="http://schemas.microsoft.com/office/drawing/2014/main" id="{1DE9847C-ED97-4920-A22D-817F8B19F2AD}"/>
              </a:ext>
            </a:extLst>
          </p:cNvPr>
          <p:cNvSpPr txBox="1"/>
          <p:nvPr/>
        </p:nvSpPr>
        <p:spPr>
          <a:xfrm>
            <a:off x="124331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Google Shape;193;p21">
            <a:extLst>
              <a:ext uri="{FF2B5EF4-FFF2-40B4-BE49-F238E27FC236}">
                <a16:creationId xmlns:a16="http://schemas.microsoft.com/office/drawing/2014/main" id="{8BDBED74-FE30-423B-87B1-644F548D4044}"/>
              </a:ext>
            </a:extLst>
          </p:cNvPr>
          <p:cNvSpPr txBox="1"/>
          <p:nvPr/>
        </p:nvSpPr>
        <p:spPr>
          <a:xfrm>
            <a:off x="1636217" y="28426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193;p21">
            <a:extLst>
              <a:ext uri="{FF2B5EF4-FFF2-40B4-BE49-F238E27FC236}">
                <a16:creationId xmlns:a16="http://schemas.microsoft.com/office/drawing/2014/main" id="{10F311E9-0994-46E6-8BC9-08A970A74BEB}"/>
              </a:ext>
            </a:extLst>
          </p:cNvPr>
          <p:cNvSpPr txBox="1"/>
          <p:nvPr/>
        </p:nvSpPr>
        <p:spPr>
          <a:xfrm>
            <a:off x="1636218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" name="Google Shape;193;p21">
            <a:extLst>
              <a:ext uri="{FF2B5EF4-FFF2-40B4-BE49-F238E27FC236}">
                <a16:creationId xmlns:a16="http://schemas.microsoft.com/office/drawing/2014/main" id="{D08414B9-C42D-414C-A5EC-FBF20FD789CD}"/>
              </a:ext>
            </a:extLst>
          </p:cNvPr>
          <p:cNvSpPr txBox="1"/>
          <p:nvPr/>
        </p:nvSpPr>
        <p:spPr>
          <a:xfrm>
            <a:off x="1636216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193;p21">
            <a:extLst>
              <a:ext uri="{FF2B5EF4-FFF2-40B4-BE49-F238E27FC236}">
                <a16:creationId xmlns:a16="http://schemas.microsoft.com/office/drawing/2014/main" id="{23DB0896-8DD0-4DC4-BE7A-E8BE6CA8487C}"/>
              </a:ext>
            </a:extLst>
          </p:cNvPr>
          <p:cNvSpPr txBox="1"/>
          <p:nvPr/>
        </p:nvSpPr>
        <p:spPr>
          <a:xfrm>
            <a:off x="2028953" y="28426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91564C73-A19B-4985-B7A1-004F2AEACEBD}"/>
              </a:ext>
            </a:extLst>
          </p:cNvPr>
          <p:cNvSpPr txBox="1"/>
          <p:nvPr/>
        </p:nvSpPr>
        <p:spPr>
          <a:xfrm>
            <a:off x="2028953" y="22204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" name="Google Shape;193;p21">
            <a:extLst>
              <a:ext uri="{FF2B5EF4-FFF2-40B4-BE49-F238E27FC236}">
                <a16:creationId xmlns:a16="http://schemas.microsoft.com/office/drawing/2014/main" id="{C80C568D-761C-485D-9938-01A6F756F007}"/>
              </a:ext>
            </a:extLst>
          </p:cNvPr>
          <p:cNvSpPr txBox="1"/>
          <p:nvPr/>
        </p:nvSpPr>
        <p:spPr>
          <a:xfrm>
            <a:off x="2028785" y="976085"/>
            <a:ext cx="392735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5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" name="Google Shape;193;p21">
            <a:extLst>
              <a:ext uri="{FF2B5EF4-FFF2-40B4-BE49-F238E27FC236}">
                <a16:creationId xmlns:a16="http://schemas.microsoft.com/office/drawing/2014/main" id="{AA541041-D4E3-48BB-9262-AB5F97627EEE}"/>
              </a:ext>
            </a:extLst>
          </p:cNvPr>
          <p:cNvSpPr txBox="1"/>
          <p:nvPr/>
        </p:nvSpPr>
        <p:spPr>
          <a:xfrm>
            <a:off x="850413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" name="Google Shape;193;p21">
            <a:extLst>
              <a:ext uri="{FF2B5EF4-FFF2-40B4-BE49-F238E27FC236}">
                <a16:creationId xmlns:a16="http://schemas.microsoft.com/office/drawing/2014/main" id="{37DF0C1F-EAC2-47E7-B0EF-83C292042DDD}"/>
              </a:ext>
            </a:extLst>
          </p:cNvPr>
          <p:cNvSpPr txBox="1"/>
          <p:nvPr/>
        </p:nvSpPr>
        <p:spPr>
          <a:xfrm>
            <a:off x="1243316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" name="Google Shape;193;p21">
            <a:extLst>
              <a:ext uri="{FF2B5EF4-FFF2-40B4-BE49-F238E27FC236}">
                <a16:creationId xmlns:a16="http://schemas.microsoft.com/office/drawing/2014/main" id="{C4329236-51D0-465A-8043-C6DB3B47B7D0}"/>
              </a:ext>
            </a:extLst>
          </p:cNvPr>
          <p:cNvSpPr txBox="1"/>
          <p:nvPr/>
        </p:nvSpPr>
        <p:spPr>
          <a:xfrm>
            <a:off x="1636219" y="1598285"/>
            <a:ext cx="392735" cy="62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1B165ECC-C78D-49B5-8882-3A76DA80E81F}"/>
              </a:ext>
            </a:extLst>
          </p:cNvPr>
          <p:cNvSpPr txBox="1"/>
          <p:nvPr/>
        </p:nvSpPr>
        <p:spPr>
          <a:xfrm>
            <a:off x="2028954" y="1598285"/>
            <a:ext cx="392735" cy="62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5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/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2∉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</m:ctrlPr>
                        </m:dPr>
                        <m:e>
                          <m:r>
                            <a:rPr lang="en-US" sz="2300" b="0" i="1">
                              <a:latin typeface="Cambria Math" panose="02040503050406030204" pitchFamily="18" charset="0"/>
                              <a:ea typeface="Roboto Slab"/>
                              <a:cs typeface="Roboto Slab"/>
                              <a:sym typeface="Roboto Slab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4∉[1, 3]</m:t>
                      </m:r>
                    </m:oMath>
                  </m:oMathPara>
                </a14:m>
                <a:endParaRPr lang="en-US" sz="2300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1∉[2, 4]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𝟑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∉[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𝟐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, 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𝟒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 Slab"/>
                          <a:cs typeface="Roboto Slab"/>
                          <a:sym typeface="Roboto Slab"/>
                        </a:rPr>
                        <m:t>]</m:t>
                      </m:r>
                    </m:oMath>
                  </m:oMathPara>
                </a14:m>
                <a:endParaRPr lang="en-GB" sz="2300" b="1" dirty="0">
                  <a:solidFill>
                    <a:schemeClr val="tx1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28" name="Google Shape;379;p32">
                <a:extLst>
                  <a:ext uri="{FF2B5EF4-FFF2-40B4-BE49-F238E27FC236}">
                    <a16:creationId xmlns:a16="http://schemas.microsoft.com/office/drawing/2014/main" id="{8DCA5F02-1C72-4650-A024-99575C87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1" y="3490023"/>
                <a:ext cx="2031897" cy="1600408"/>
              </a:xfrm>
              <a:prstGeom prst="rect">
                <a:avLst/>
              </a:prstGeom>
              <a:blipFill>
                <a:blip r:embed="rId3"/>
                <a:stretch>
                  <a:fillRect b="-1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984B68B6-7052-4C4E-828E-A29373251218}"/>
              </a:ext>
            </a:extLst>
          </p:cNvPr>
          <p:cNvSpPr/>
          <p:nvPr/>
        </p:nvSpPr>
        <p:spPr>
          <a:xfrm>
            <a:off x="4358640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6AB659-8307-422D-BE28-A59933E5F5D9}"/>
              </a:ext>
            </a:extLst>
          </p:cNvPr>
          <p:cNvSpPr/>
          <p:nvPr/>
        </p:nvSpPr>
        <p:spPr>
          <a:xfrm>
            <a:off x="5513216" y="3554632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98830A-F1C6-4E0B-83DD-F0E2A248B7E7}"/>
              </a:ext>
            </a:extLst>
          </p:cNvPr>
          <p:cNvSpPr/>
          <p:nvPr/>
        </p:nvSpPr>
        <p:spPr>
          <a:xfrm>
            <a:off x="4358640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05A765-F9D1-4D4F-9B25-7EAC35654F21}"/>
              </a:ext>
            </a:extLst>
          </p:cNvPr>
          <p:cNvSpPr/>
          <p:nvPr/>
        </p:nvSpPr>
        <p:spPr>
          <a:xfrm>
            <a:off x="5513216" y="4744991"/>
            <a:ext cx="508000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021D9-4A52-43AA-B79B-3481E15C7C8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4866640" y="3808632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566328-8C98-43B6-8BFB-75A33899051B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22AFD-5F93-48CE-BA0C-F532225F7AD4}"/>
              </a:ext>
            </a:extLst>
          </p:cNvPr>
          <p:cNvCxnSpPr>
            <a:cxnSpLocks/>
            <a:stCxn id="58" idx="1"/>
            <a:endCxn id="55" idx="5"/>
          </p:cNvCxnSpPr>
          <p:nvPr/>
        </p:nvCxnSpPr>
        <p:spPr>
          <a:xfrm flipH="1" flipV="1">
            <a:off x="4792245" y="3988237"/>
            <a:ext cx="795366" cy="8311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DF610-5C9F-4451-A66F-E4CE3B6C115B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4866640" y="4998991"/>
            <a:ext cx="64657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/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sz="2300" b="1" dirty="0">
                    <a:ea typeface="Roboto Slab"/>
                    <a:cs typeface="Roboto Slab"/>
                    <a:sym typeface="Roboto Slab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Roboto Slab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Roboto Slab"/>
                            <a:cs typeface="Roboto Slab"/>
                            <a:sym typeface="Roboto Slab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either: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r>
                  <a:rPr lang="en-US" sz="2300" dirty="0"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 </a:t>
                </a:r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edges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a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are oriented either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/>
                        <a:cs typeface="Roboto Slab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Roboto Slab"/>
                    <a:ea typeface="Roboto Slab"/>
                    <a:cs typeface="Roboto Slab"/>
                    <a:sym typeface="Wingdings" panose="05000000000000000000" pitchFamily="2" charset="2"/>
                  </a:rPr>
                  <a:t>. </a:t>
                </a: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endParaRPr lang="en-US" sz="2300" dirty="0">
                  <a:latin typeface="Roboto Slab"/>
                  <a:ea typeface="Roboto Slab"/>
                  <a:cs typeface="Roboto Slab"/>
                  <a:sym typeface="Wingdings" panose="05000000000000000000" pitchFamily="2" charset="2"/>
                </a:endParaRPr>
              </a:p>
              <a:p>
                <a:pPr lvl="0"/>
                <a:endParaRPr lang="en-US" sz="23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mc:Choice>
        <mc:Fallback xmlns="">
          <p:sp>
            <p:nvSpPr>
              <p:cNvPr id="35" name="Google Shape;379;p32">
                <a:extLst>
                  <a:ext uri="{FF2B5EF4-FFF2-40B4-BE49-F238E27FC236}">
                    <a16:creationId xmlns:a16="http://schemas.microsoft.com/office/drawing/2014/main" id="{43235253-3DDC-4B14-A277-086CE98F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25" y="1019280"/>
                <a:ext cx="5086543" cy="2662237"/>
              </a:xfrm>
              <a:prstGeom prst="rect">
                <a:avLst/>
              </a:prstGeom>
              <a:blipFill>
                <a:blip r:embed="rId4"/>
                <a:stretch>
                  <a:fillRect l="-1799"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379;p32">
            <a:extLst>
              <a:ext uri="{FF2B5EF4-FFF2-40B4-BE49-F238E27FC236}">
                <a16:creationId xmlns:a16="http://schemas.microsoft.com/office/drawing/2014/main" id="{36FC56CE-9B97-4F90-8247-3C1A86CCFC5E}"/>
              </a:ext>
            </a:extLst>
          </p:cNvPr>
          <p:cNvSpPr txBox="1"/>
          <p:nvPr/>
        </p:nvSpPr>
        <p:spPr>
          <a:xfrm>
            <a:off x="6411007" y="3977146"/>
            <a:ext cx="250670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300" b="1" dirty="0">
                <a:solidFill>
                  <a:srgbClr val="FF0000"/>
                </a:solidFill>
                <a:ea typeface="Roboto Slab"/>
                <a:cs typeface="Roboto Slab"/>
                <a:sym typeface="Roboto Slab"/>
              </a:rPr>
              <a:t>Only 2 options left!</a:t>
            </a:r>
            <a:endParaRPr lang="en-US" sz="2300" b="1" dirty="0"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6115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8049</Words>
  <Application>Microsoft Office PowerPoint</Application>
  <PresentationFormat>On-screen Show (4:3)</PresentationFormat>
  <Paragraphs>1895</Paragraphs>
  <Slides>132</Slides>
  <Notes>131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9" baseType="lpstr">
      <vt:lpstr>Roboto Slab</vt:lpstr>
      <vt:lpstr>Source Sans Pro</vt:lpstr>
      <vt:lpstr>Helvetica Neue</vt:lpstr>
      <vt:lpstr>Wingdings</vt:lpstr>
      <vt:lpstr>Cambria Math</vt:lpstr>
      <vt:lpstr>Arial</vt:lpstr>
      <vt:lpstr>Cordelia template</vt:lpstr>
      <vt:lpstr>Recovering Single-Crossing Preferences From Approval Ballots   Andrei Constantinescu Roger Wattenhofer  </vt:lpstr>
      <vt:lpstr>1. Panic! on the checkerboard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A Fun Algorithmic Problem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Is this problem any useful?</vt:lpstr>
      <vt:lpstr>2. A personal anecdote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Non-Betweenness</vt:lpstr>
      <vt:lpstr>4. A new perspective</vt:lpstr>
      <vt:lpstr>Orders = Acyclic Orientations</vt:lpstr>
      <vt:lpstr>Orders = Acyclic Orientations</vt:lpstr>
      <vt:lpstr>Orders = Acyclic Orientations</vt:lpstr>
      <vt:lpstr>Orders = Acyclic Orientations</vt:lpstr>
      <vt:lpstr>Orders = Acyclic Orientations</vt:lpstr>
      <vt:lpstr>Orders = Acyclic Orientations</vt:lpstr>
      <vt:lpstr>Orders = Acyclic Orientations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Adding Back The Constraints</vt:lpstr>
      <vt:lpstr>5. The colorful graph</vt:lpstr>
      <vt:lpstr>A Hypothesis</vt:lpstr>
      <vt:lpstr>A Hypothesis</vt:lpstr>
      <vt:lpstr>A Hypothesis</vt:lpstr>
      <vt:lpstr>A Hypothesis</vt:lpstr>
      <vt:lpstr>A Hypothesis</vt:lpstr>
      <vt:lpstr>A Hypothesis</vt:lpstr>
      <vt:lpstr>A Hypothesis</vt:lpstr>
      <vt:lpstr>A Hypothesis</vt:lpstr>
      <vt:lpstr>A Hypothesis</vt:lpstr>
      <vt:lpstr>A Hypothesis</vt:lpstr>
      <vt:lpstr>A Hypothesis</vt:lpstr>
      <vt:lpstr>A Hypothesis</vt:lpstr>
      <vt:lpstr>A Hypothesis</vt:lpstr>
      <vt:lpstr>A Hypothesis</vt:lpstr>
      <vt:lpstr>A Glimpse of the Proof (1): Low Level</vt:lpstr>
      <vt:lpstr>A Glimpse of the Proof (2): High Level</vt:lpstr>
      <vt:lpstr>6. A general recipe</vt:lpstr>
      <vt:lpstr>A General Recipe</vt:lpstr>
      <vt:lpstr>A General Recipe</vt:lpstr>
      <vt:lpstr>A General Recipe</vt:lpstr>
      <vt:lpstr>A General Recipe</vt:lpstr>
      <vt:lpstr>A General Recipe</vt:lpstr>
      <vt:lpstr>A General Recipe</vt:lpstr>
      <vt:lpstr>A General Recipe</vt:lpstr>
      <vt:lpstr>A General Recipe</vt:lpstr>
      <vt:lpstr>A General Recipe</vt:lpstr>
      <vt:lpstr>A General Recipe</vt:lpstr>
      <vt:lpstr>A General Recipe</vt:lpstr>
      <vt:lpstr>Hope you enjoyed!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Recovering Single-Crossing Preferences From Approval Ballots   Andrei Constantinescu Roger Wattenhofer  </dc:title>
  <cp:lastModifiedBy>Constantinescu  Andrei-Costin</cp:lastModifiedBy>
  <cp:revision>104</cp:revision>
  <dcterms:modified xsi:type="dcterms:W3CDTF">2023-12-04T22:22:17Z</dcterms:modified>
</cp:coreProperties>
</file>